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21" r:id="rId2"/>
    <p:sldId id="258" r:id="rId3"/>
    <p:sldId id="264" r:id="rId4"/>
    <p:sldId id="322" r:id="rId5"/>
    <p:sldId id="370" r:id="rId6"/>
    <p:sldId id="346" r:id="rId7"/>
    <p:sldId id="371" r:id="rId8"/>
    <p:sldId id="324" r:id="rId9"/>
    <p:sldId id="358" r:id="rId10"/>
    <p:sldId id="357" r:id="rId11"/>
    <p:sldId id="372" r:id="rId12"/>
    <p:sldId id="325" r:id="rId13"/>
    <p:sldId id="367" r:id="rId14"/>
    <p:sldId id="373" r:id="rId15"/>
    <p:sldId id="374" r:id="rId16"/>
    <p:sldId id="375" r:id="rId17"/>
    <p:sldId id="376" r:id="rId18"/>
    <p:sldId id="377" r:id="rId19"/>
    <p:sldId id="356" r:id="rId20"/>
    <p:sldId id="378" r:id="rId21"/>
    <p:sldId id="320" r:id="rId2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3"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1B1B"/>
    <a:srgbClr val="F7445D"/>
    <a:srgbClr val="883879"/>
    <a:srgbClr val="C00000"/>
    <a:srgbClr val="FFFFFF"/>
    <a:srgbClr val="F58097"/>
    <a:srgbClr val="2B2E30"/>
    <a:srgbClr val="F2F2F2"/>
    <a:srgbClr val="F58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24" autoAdjust="0"/>
    <p:restoredTop sz="94660"/>
  </p:normalViewPr>
  <p:slideViewPr>
    <p:cSldViewPr>
      <p:cViewPr varScale="1">
        <p:scale>
          <a:sx n="149" d="100"/>
          <a:sy n="149" d="100"/>
        </p:scale>
        <p:origin x="126" y="198"/>
      </p:cViewPr>
      <p:guideLst>
        <p:guide orient="horz" pos="1813"/>
        <p:guide pos="288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t>2024/5/18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t>‹#›</a:t>
            </a:fld>
            <a:endParaRPr lang="zh-CN" altLang="en-US"/>
          </a:p>
        </p:txBody>
      </p:sp>
    </p:spTree>
    <p:extLst>
      <p:ext uri="{BB962C8B-B14F-4D97-AF65-F5344CB8AC3E}">
        <p14:creationId xmlns:p14="http://schemas.microsoft.com/office/powerpoint/2010/main" val="388508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2</a:t>
            </a:fld>
            <a:endParaRPr lang="zh-CN" altLang="en-US"/>
          </a:p>
        </p:txBody>
      </p:sp>
    </p:spTree>
    <p:extLst>
      <p:ext uri="{BB962C8B-B14F-4D97-AF65-F5344CB8AC3E}">
        <p14:creationId xmlns:p14="http://schemas.microsoft.com/office/powerpoint/2010/main" val="151288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11</a:t>
            </a:fld>
            <a:endParaRPr lang="zh-CN" altLang="en-US"/>
          </a:p>
        </p:txBody>
      </p:sp>
    </p:spTree>
    <p:extLst>
      <p:ext uri="{BB962C8B-B14F-4D97-AF65-F5344CB8AC3E}">
        <p14:creationId xmlns:p14="http://schemas.microsoft.com/office/powerpoint/2010/main" val="2857591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12</a:t>
            </a:fld>
            <a:endParaRPr lang="zh-CN" altLang="en-US"/>
          </a:p>
        </p:txBody>
      </p:sp>
    </p:spTree>
    <p:extLst>
      <p:ext uri="{BB962C8B-B14F-4D97-AF65-F5344CB8AC3E}">
        <p14:creationId xmlns:p14="http://schemas.microsoft.com/office/powerpoint/2010/main" val="2711479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13</a:t>
            </a:fld>
            <a:endParaRPr lang="zh-CN" altLang="en-US"/>
          </a:p>
        </p:txBody>
      </p:sp>
    </p:spTree>
    <p:extLst>
      <p:ext uri="{BB962C8B-B14F-4D97-AF65-F5344CB8AC3E}">
        <p14:creationId xmlns:p14="http://schemas.microsoft.com/office/powerpoint/2010/main" val="2012300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14</a:t>
            </a:fld>
            <a:endParaRPr lang="zh-CN" altLang="en-US"/>
          </a:p>
        </p:txBody>
      </p:sp>
    </p:spTree>
    <p:extLst>
      <p:ext uri="{BB962C8B-B14F-4D97-AF65-F5344CB8AC3E}">
        <p14:creationId xmlns:p14="http://schemas.microsoft.com/office/powerpoint/2010/main" val="374990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15</a:t>
            </a:fld>
            <a:endParaRPr lang="zh-CN" altLang="en-US"/>
          </a:p>
        </p:txBody>
      </p:sp>
    </p:spTree>
    <p:extLst>
      <p:ext uri="{BB962C8B-B14F-4D97-AF65-F5344CB8AC3E}">
        <p14:creationId xmlns:p14="http://schemas.microsoft.com/office/powerpoint/2010/main" val="1707972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16</a:t>
            </a:fld>
            <a:endParaRPr lang="zh-CN" altLang="en-US"/>
          </a:p>
        </p:txBody>
      </p:sp>
    </p:spTree>
    <p:extLst>
      <p:ext uri="{BB962C8B-B14F-4D97-AF65-F5344CB8AC3E}">
        <p14:creationId xmlns:p14="http://schemas.microsoft.com/office/powerpoint/2010/main" val="988601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17</a:t>
            </a:fld>
            <a:endParaRPr lang="zh-CN" altLang="en-US"/>
          </a:p>
        </p:txBody>
      </p:sp>
    </p:spTree>
    <p:extLst>
      <p:ext uri="{BB962C8B-B14F-4D97-AF65-F5344CB8AC3E}">
        <p14:creationId xmlns:p14="http://schemas.microsoft.com/office/powerpoint/2010/main" val="871653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18</a:t>
            </a:fld>
            <a:endParaRPr lang="zh-CN" altLang="en-US"/>
          </a:p>
        </p:txBody>
      </p:sp>
    </p:spTree>
    <p:extLst>
      <p:ext uri="{BB962C8B-B14F-4D97-AF65-F5344CB8AC3E}">
        <p14:creationId xmlns:p14="http://schemas.microsoft.com/office/powerpoint/2010/main" val="3107552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19</a:t>
            </a:fld>
            <a:endParaRPr lang="zh-CN" altLang="en-US"/>
          </a:p>
        </p:txBody>
      </p:sp>
    </p:spTree>
    <p:extLst>
      <p:ext uri="{BB962C8B-B14F-4D97-AF65-F5344CB8AC3E}">
        <p14:creationId xmlns:p14="http://schemas.microsoft.com/office/powerpoint/2010/main" val="1811457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20</a:t>
            </a:fld>
            <a:endParaRPr lang="zh-CN" altLang="en-US"/>
          </a:p>
        </p:txBody>
      </p:sp>
    </p:spTree>
    <p:extLst>
      <p:ext uri="{BB962C8B-B14F-4D97-AF65-F5344CB8AC3E}">
        <p14:creationId xmlns:p14="http://schemas.microsoft.com/office/powerpoint/2010/main" val="1177652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3</a:t>
            </a:fld>
            <a:endParaRPr lang="zh-CN" altLang="en-US"/>
          </a:p>
        </p:txBody>
      </p:sp>
    </p:spTree>
    <p:extLst>
      <p:ext uri="{BB962C8B-B14F-4D97-AF65-F5344CB8AC3E}">
        <p14:creationId xmlns:p14="http://schemas.microsoft.com/office/powerpoint/2010/main" val="3527511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21</a:t>
            </a:fld>
            <a:endParaRPr lang="zh-CN" altLang="en-US"/>
          </a:p>
        </p:txBody>
      </p:sp>
    </p:spTree>
    <p:extLst>
      <p:ext uri="{BB962C8B-B14F-4D97-AF65-F5344CB8AC3E}">
        <p14:creationId xmlns:p14="http://schemas.microsoft.com/office/powerpoint/2010/main" val="44859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4</a:t>
            </a:fld>
            <a:endParaRPr lang="zh-CN" altLang="en-US"/>
          </a:p>
        </p:txBody>
      </p:sp>
    </p:spTree>
    <p:extLst>
      <p:ext uri="{BB962C8B-B14F-4D97-AF65-F5344CB8AC3E}">
        <p14:creationId xmlns:p14="http://schemas.microsoft.com/office/powerpoint/2010/main" val="40455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5</a:t>
            </a:fld>
            <a:endParaRPr lang="zh-CN" altLang="en-US"/>
          </a:p>
        </p:txBody>
      </p:sp>
    </p:spTree>
    <p:extLst>
      <p:ext uri="{BB962C8B-B14F-4D97-AF65-F5344CB8AC3E}">
        <p14:creationId xmlns:p14="http://schemas.microsoft.com/office/powerpoint/2010/main" val="4202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6</a:t>
            </a:fld>
            <a:endParaRPr lang="zh-CN" altLang="en-US"/>
          </a:p>
        </p:txBody>
      </p:sp>
    </p:spTree>
    <p:extLst>
      <p:ext uri="{BB962C8B-B14F-4D97-AF65-F5344CB8AC3E}">
        <p14:creationId xmlns:p14="http://schemas.microsoft.com/office/powerpoint/2010/main" val="1972328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7</a:t>
            </a:fld>
            <a:endParaRPr lang="zh-CN" altLang="en-US"/>
          </a:p>
        </p:txBody>
      </p:sp>
    </p:spTree>
    <p:extLst>
      <p:ext uri="{BB962C8B-B14F-4D97-AF65-F5344CB8AC3E}">
        <p14:creationId xmlns:p14="http://schemas.microsoft.com/office/powerpoint/2010/main" val="153278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8</a:t>
            </a:fld>
            <a:endParaRPr lang="zh-CN" altLang="en-US"/>
          </a:p>
        </p:txBody>
      </p:sp>
    </p:spTree>
    <p:extLst>
      <p:ext uri="{BB962C8B-B14F-4D97-AF65-F5344CB8AC3E}">
        <p14:creationId xmlns:p14="http://schemas.microsoft.com/office/powerpoint/2010/main" val="3807316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9</a:t>
            </a:fld>
            <a:endParaRPr lang="zh-CN" altLang="en-US"/>
          </a:p>
        </p:txBody>
      </p:sp>
    </p:spTree>
    <p:extLst>
      <p:ext uri="{BB962C8B-B14F-4D97-AF65-F5344CB8AC3E}">
        <p14:creationId xmlns:p14="http://schemas.microsoft.com/office/powerpoint/2010/main" val="4228159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10</a:t>
            </a:fld>
            <a:endParaRPr lang="zh-CN" altLang="en-US"/>
          </a:p>
        </p:txBody>
      </p:sp>
    </p:spTree>
    <p:extLst>
      <p:ext uri="{BB962C8B-B14F-4D97-AF65-F5344CB8AC3E}">
        <p14:creationId xmlns:p14="http://schemas.microsoft.com/office/powerpoint/2010/main" val="3304470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a:t>单击此处编辑母版标题样式</a:t>
            </a:r>
          </a:p>
        </p:txBody>
      </p:sp>
      <p:sp>
        <p:nvSpPr>
          <p:cNvPr id="3" name="内容占位符 2"/>
          <p:cNvSpPr>
            <a:spLocks noGrp="1"/>
          </p:cNvSpPr>
          <p:nvPr>
            <p:ph idx="1"/>
          </p:nvPr>
        </p:nvSpPr>
        <p:spPr>
          <a:xfrm>
            <a:off x="457200" y="1200150"/>
            <a:ext cx="8229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p:spPr>
        <p:txBody>
          <a:bodyPr/>
          <a:lstStyle>
            <a:lvl1pPr>
              <a:defRPr/>
            </a:lvl1pPr>
          </a:lstStyle>
          <a:p>
            <a:pPr>
              <a:defRPr/>
            </a:pPr>
            <a:fld id="{A80E9C07-1670-4035-BB30-7DCF78913434}" type="datetimeFigureOut">
              <a:rPr lang="zh-CN" altLang="en-US"/>
              <a:t>2024/5/18</a:t>
            </a:fld>
            <a:endParaRPr lang="zh-CN" altLang="en-US" dirty="0"/>
          </a:p>
        </p:txBody>
      </p:sp>
      <p:sp>
        <p:nvSpPr>
          <p:cNvPr id="5" name="页脚占位符 4"/>
          <p:cNvSpPr>
            <a:spLocks noGrp="1"/>
          </p:cNvSpPr>
          <p:nvPr>
            <p:ph type="ftr" sz="quarter" idx="11"/>
          </p:nvPr>
        </p:nvSpPr>
        <p:spPr>
          <a:xfrm>
            <a:off x="3124200" y="4767263"/>
            <a:ext cx="2895600" cy="273844"/>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3844"/>
          </a:xfrm>
        </p:spPr>
        <p:txBody>
          <a:bodyPr/>
          <a:lstStyle>
            <a:lvl1pPr>
              <a:defRPr/>
            </a:lvl1pPr>
          </a:lstStyle>
          <a:p>
            <a:pPr>
              <a:defRPr/>
            </a:pPr>
            <a:fld id="{1193F524-D204-425F-9631-78AEA5479C20}" type="slidenum">
              <a:rPr lang="zh-CN" altLang="en-US"/>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793" y="4767863"/>
            <a:ext cx="2056836" cy="273223"/>
          </a:xfrm>
        </p:spPr>
        <p:txBody>
          <a:bodyPr/>
          <a:lstStyle>
            <a:lvl1pPr>
              <a:defRPr/>
            </a:lvl1pPr>
          </a:lstStyle>
          <a:p>
            <a:pPr>
              <a:defRPr/>
            </a:pPr>
            <a:fld id="{3E156C02-6AC0-4150-BF14-3C2902387D77}" type="datetimeFigureOut">
              <a:rPr lang="zh-CN" altLang="en-US"/>
              <a:t>2024/5/18</a:t>
            </a:fld>
            <a:endParaRPr lang="zh-CN" altLang="en-US"/>
          </a:p>
        </p:txBody>
      </p:sp>
      <p:sp>
        <p:nvSpPr>
          <p:cNvPr id="3" name="Footer Placeholder 4"/>
          <p:cNvSpPr>
            <a:spLocks noGrp="1"/>
          </p:cNvSpPr>
          <p:nvPr>
            <p:ph type="ftr" sz="quarter" idx="11"/>
          </p:nvPr>
        </p:nvSpPr>
        <p:spPr>
          <a:xfrm>
            <a:off x="3028810" y="4767863"/>
            <a:ext cx="3086383" cy="273223"/>
          </a:xfr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8375" y="4767863"/>
            <a:ext cx="2056836" cy="273223"/>
          </a:xfrm>
        </p:spPr>
        <p:txBody>
          <a:bodyPr/>
          <a:lstStyle>
            <a:lvl1pPr>
              <a:defRPr/>
            </a:lvl1pPr>
          </a:lstStyle>
          <a:p>
            <a:fld id="{287B9ED6-FA7E-4333-AD61-EE26BDBEFB97}" type="slidenum">
              <a:rPr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5.pn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rot="10800000">
            <a:off x="8023504" y="121409"/>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onsolas" panose="020B0609020204030204" pitchFamily="49" charset="0"/>
              <a:ea typeface="造字工房悦黑体验版常规体" pitchFamily="50" charset="-122"/>
            </a:endParaRPr>
          </a:p>
        </p:txBody>
      </p:sp>
      <p:sp>
        <p:nvSpPr>
          <p:cNvPr id="14" name="Rectangle 2">
            <a:extLst>
              <a:ext uri="{FF2B5EF4-FFF2-40B4-BE49-F238E27FC236}">
                <a16:creationId xmlns="" xmlns:a16="http://schemas.microsoft.com/office/drawing/2014/main" id="{CE973DD4-CD33-4F63-93F2-68E193C74992}"/>
              </a:ext>
            </a:extLst>
          </p:cNvPr>
          <p:cNvSpPr txBox="1">
            <a:spLocks noChangeArrowheads="1"/>
          </p:cNvSpPr>
          <p:nvPr/>
        </p:nvSpPr>
        <p:spPr bwMode="white">
          <a:xfrm>
            <a:off x="735112" y="18682"/>
            <a:ext cx="7392988" cy="508675"/>
          </a:xfrm>
          <a:prstGeom prst="rect">
            <a:avLst/>
          </a:prstGeom>
          <a:noFill/>
          <a:ln w="9525">
            <a:noFill/>
            <a:miter lim="800000"/>
            <a:headEnd/>
            <a:tailEnd/>
          </a:ln>
          <a:effectLst/>
        </p:spPr>
        <p:txBody>
          <a:bodyPr lIns="95782" tIns="47891" rIns="95782" bIns="47891" anchor="ctr"/>
          <a:lstStyle/>
          <a:p>
            <a:pPr algn="ctr" defTabSz="957263">
              <a:defRPr/>
            </a:pPr>
            <a:r>
              <a:rPr lang="en-US" sz="2900" b="1" kern="0">
                <a:solidFill>
                  <a:schemeClr val="bg1"/>
                </a:solidFill>
                <a:latin typeface="Consolas" panose="020B0609020204030204" pitchFamily="49" charset="0"/>
                <a:ea typeface="+mj-ea"/>
                <a:cs typeface="+mj-cs"/>
              </a:rPr>
              <a:t>Nội dung</a:t>
            </a:r>
            <a:endParaRPr lang="en-US" sz="2900" b="1" kern="0">
              <a:solidFill>
                <a:schemeClr val="accent1"/>
              </a:solidFill>
              <a:latin typeface="Consolas" panose="020B0609020204030204" pitchFamily="49" charset="0"/>
              <a:ea typeface="+mj-ea"/>
              <a:cs typeface="+mj-cs"/>
            </a:endParaRPr>
          </a:p>
        </p:txBody>
      </p:sp>
      <p:sp>
        <p:nvSpPr>
          <p:cNvPr id="15" name="Rectangle 2">
            <a:extLst>
              <a:ext uri="{FF2B5EF4-FFF2-40B4-BE49-F238E27FC236}">
                <a16:creationId xmlns="" xmlns:a16="http://schemas.microsoft.com/office/drawing/2014/main" id="{2F002AB7-28ED-40C8-A19A-8C12195DD154}"/>
              </a:ext>
            </a:extLst>
          </p:cNvPr>
          <p:cNvSpPr txBox="1">
            <a:spLocks noChangeArrowheads="1"/>
          </p:cNvSpPr>
          <p:nvPr/>
        </p:nvSpPr>
        <p:spPr bwMode="white">
          <a:xfrm>
            <a:off x="405606" y="-5202"/>
            <a:ext cx="8136904" cy="1189295"/>
          </a:xfrm>
          <a:prstGeom prst="rect">
            <a:avLst/>
          </a:prstGeom>
          <a:solidFill>
            <a:schemeClr val="accent1">
              <a:lumMod val="75000"/>
            </a:schemeClr>
          </a:solidFill>
          <a:ln w="9525">
            <a:solidFill>
              <a:schemeClr val="accent1"/>
            </a:solidFill>
            <a:miter lim="800000"/>
            <a:headEnd/>
            <a:tailEnd/>
          </a:ln>
          <a:effectLst/>
        </p:spPr>
        <p:txBody>
          <a:bodyPr lIns="95782" tIns="47891" rIns="95782" bIns="47891" anchor="ctr"/>
          <a:lstStyle/>
          <a:p>
            <a:pPr algn="ctr" defTabSz="957263">
              <a:defRPr/>
            </a:pPr>
            <a:r>
              <a:rPr lang="en-US" sz="3200" b="1" kern="0" dirty="0">
                <a:solidFill>
                  <a:schemeClr val="bg1"/>
                </a:solidFill>
                <a:latin typeface="Consolas" panose="020B0609020204030204" pitchFamily="49" charset="0"/>
                <a:ea typeface="+mj-ea"/>
                <a:cs typeface="Times New Roman" panose="02020603050405020304" pitchFamily="18" charset="0"/>
              </a:rPr>
              <a:t>      </a:t>
            </a:r>
            <a:r>
              <a:rPr lang="en-US" sz="3200" b="1" kern="0" dirty="0" err="1" smtClean="0">
                <a:solidFill>
                  <a:schemeClr val="bg1"/>
                </a:solidFill>
                <a:latin typeface="Consolas" panose="020B0609020204030204" pitchFamily="49" charset="0"/>
                <a:ea typeface="+mj-ea"/>
                <a:cs typeface="Times New Roman" panose="02020603050405020304" pitchFamily="18" charset="0"/>
              </a:rPr>
              <a:t>Trường</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a:solidFill>
                  <a:schemeClr val="bg1"/>
                </a:solidFill>
                <a:latin typeface="Consolas" panose="020B0609020204030204" pitchFamily="49" charset="0"/>
                <a:ea typeface="+mj-ea"/>
                <a:cs typeface="Times New Roman" panose="02020603050405020304" pitchFamily="18" charset="0"/>
              </a:rPr>
              <a:t>Đại học Vinh</a:t>
            </a:r>
            <a:br>
              <a:rPr lang="en-US" sz="3200" b="1" kern="0" dirty="0">
                <a:solidFill>
                  <a:schemeClr val="bg1"/>
                </a:solidFill>
                <a:latin typeface="Consolas" panose="020B0609020204030204" pitchFamily="49" charset="0"/>
                <a:ea typeface="+mj-ea"/>
                <a:cs typeface="Times New Roman" panose="02020603050405020304" pitchFamily="18" charset="0"/>
              </a:rPr>
            </a:br>
            <a:r>
              <a:rPr lang="en-US" sz="3200" b="1" kern="0" dirty="0">
                <a:solidFill>
                  <a:schemeClr val="bg1"/>
                </a:solidFill>
                <a:latin typeface="Consolas" panose="020B0609020204030204" pitchFamily="49" charset="0"/>
                <a:ea typeface="+mj-ea"/>
                <a:cs typeface="Times New Roman" panose="02020603050405020304" pitchFamily="18" charset="0"/>
              </a:rPr>
              <a:t>     </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err="1" smtClean="0">
                <a:solidFill>
                  <a:schemeClr val="bg1"/>
                </a:solidFill>
                <a:latin typeface="Consolas" panose="020B0609020204030204" pitchFamily="49" charset="0"/>
                <a:ea typeface="+mj-ea"/>
                <a:cs typeface="Times New Roman" panose="02020603050405020304" pitchFamily="18" charset="0"/>
              </a:rPr>
              <a:t>Viện</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a:solidFill>
                  <a:schemeClr val="bg1"/>
                </a:solidFill>
                <a:latin typeface="Consolas" panose="020B0609020204030204" pitchFamily="49" charset="0"/>
                <a:ea typeface="+mj-ea"/>
                <a:cs typeface="Times New Roman" panose="02020603050405020304" pitchFamily="18" charset="0"/>
              </a:rPr>
              <a:t>Kỹ thuật và công nghệ</a:t>
            </a:r>
          </a:p>
        </p:txBody>
      </p:sp>
      <p:pic>
        <p:nvPicPr>
          <p:cNvPr id="16" name="Content Placeholder 26" descr="logo.png">
            <a:extLst>
              <a:ext uri="{FF2B5EF4-FFF2-40B4-BE49-F238E27FC236}">
                <a16:creationId xmlns="" xmlns:a16="http://schemas.microsoft.com/office/drawing/2014/main" id="{0EAA0883-B3C5-4459-A9FD-85266CB887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618" y="-10289"/>
            <a:ext cx="1336621" cy="120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8129" y="1166231"/>
            <a:ext cx="9144000" cy="2539157"/>
          </a:xfrm>
          <a:prstGeom prst="rect">
            <a:avLst/>
          </a:prstGeom>
        </p:spPr>
        <p:txBody>
          <a:bodyPr wrap="square">
            <a:spAutoFit/>
          </a:bodyPr>
          <a:lstStyle/>
          <a:p>
            <a:pPr algn="ctr" defTabSz="957263">
              <a:lnSpc>
                <a:spcPct val="150000"/>
              </a:lnSpc>
              <a:spcBef>
                <a:spcPts val="0"/>
              </a:spcBef>
            </a:pPr>
            <a:r>
              <a:rPr lang="en-US" sz="3200" b="1" dirty="0" smtClean="0">
                <a:solidFill>
                  <a:srgbClr val="000000"/>
                </a:solidFill>
                <a:latin typeface="Consolas" panose="020B0609020204030204" pitchFamily="49" charset="0"/>
                <a:cs typeface="Times New Roman" panose="02020603050405020304" pitchFamily="18" charset="0"/>
              </a:rPr>
              <a:t>ĐỒ ÁN TỐT NGHIỆP</a:t>
            </a:r>
          </a:p>
          <a:p>
            <a:pPr algn="ctr" defTabSz="957263">
              <a:lnSpc>
                <a:spcPct val="150000"/>
              </a:lnSpc>
              <a:spcBef>
                <a:spcPts val="0"/>
              </a:spcBef>
            </a:pPr>
            <a:r>
              <a:rPr lang="en-US" b="1" u="sng" dirty="0" smtClean="0">
                <a:solidFill>
                  <a:srgbClr val="000000"/>
                </a:solidFill>
                <a:latin typeface="Consolas" panose="020B0609020204030204" pitchFamily="49" charset="0"/>
                <a:cs typeface="Times New Roman" panose="02020603050405020304" pitchFamily="18" charset="0"/>
              </a:rPr>
              <a:t>ĐỀ TÀI:</a:t>
            </a:r>
          </a:p>
          <a:p>
            <a:pPr algn="ctr" defTabSz="957263">
              <a:lnSpc>
                <a:spcPct val="150000"/>
              </a:lnSpc>
              <a:spcBef>
                <a:spcPts val="0"/>
              </a:spcBef>
            </a:pPr>
            <a:r>
              <a:rPr lang="en-US" sz="2800" b="1" dirty="0" smtClean="0">
                <a:solidFill>
                  <a:srgbClr val="000000"/>
                </a:solidFill>
                <a:latin typeface="Consolas" panose="020B0609020204030204" pitchFamily="49" charset="0"/>
                <a:cs typeface="Times New Roman" panose="02020603050405020304" pitchFamily="18" charset="0"/>
              </a:rPr>
              <a:t>HỆ THỐNG CHIA SẺ TÀI LIỆU TRỰC TUYẾN </a:t>
            </a:r>
          </a:p>
          <a:p>
            <a:pPr algn="ctr" defTabSz="957263">
              <a:lnSpc>
                <a:spcPct val="150000"/>
              </a:lnSpc>
              <a:spcBef>
                <a:spcPts val="0"/>
              </a:spcBef>
            </a:pPr>
            <a:r>
              <a:rPr lang="en-US" sz="2800" b="1" dirty="0" smtClean="0">
                <a:solidFill>
                  <a:srgbClr val="000000"/>
                </a:solidFill>
                <a:latin typeface="Consolas" panose="020B0609020204030204" pitchFamily="49" charset="0"/>
                <a:cs typeface="Times New Roman" panose="02020603050405020304" pitchFamily="18" charset="0"/>
              </a:rPr>
              <a:t>“DOCS-SHARE”</a:t>
            </a:r>
          </a:p>
        </p:txBody>
      </p:sp>
      <p:sp>
        <p:nvSpPr>
          <p:cNvPr id="23" name="TextBox 22"/>
          <p:cNvSpPr txBox="1"/>
          <p:nvPr/>
        </p:nvSpPr>
        <p:spPr>
          <a:xfrm>
            <a:off x="3104229" y="4804946"/>
            <a:ext cx="2971800" cy="338554"/>
          </a:xfrm>
          <a:prstGeom prst="rect">
            <a:avLst/>
          </a:prstGeom>
          <a:noFill/>
        </p:spPr>
        <p:txBody>
          <a:bodyPr wrap="square" rtlCol="0">
            <a:spAutoFit/>
          </a:bodyPr>
          <a:lstStyle/>
          <a:p>
            <a:pPr algn="ctr"/>
            <a:r>
              <a:rPr lang="en-US" sz="1600" b="1" dirty="0" err="1" smtClean="0">
                <a:solidFill>
                  <a:srgbClr val="000000"/>
                </a:solidFill>
                <a:latin typeface="Consolas" panose="020B0609020204030204" pitchFamily="49" charset="0"/>
                <a:cs typeface="Times New Roman" panose="02020603050405020304" pitchFamily="18" charset="0"/>
              </a:rPr>
              <a:t>Nghệ</a:t>
            </a:r>
            <a:r>
              <a:rPr lang="en-US" sz="1600" b="1" dirty="0" smtClean="0">
                <a:solidFill>
                  <a:srgbClr val="000000"/>
                </a:solidFill>
                <a:latin typeface="Consolas" panose="020B0609020204030204" pitchFamily="49" charset="0"/>
                <a:cs typeface="Times New Roman" panose="02020603050405020304" pitchFamily="18" charset="0"/>
              </a:rPr>
              <a:t> An, 05/ 2024</a:t>
            </a:r>
            <a:endParaRPr lang="en-US" sz="1600" b="1" dirty="0">
              <a:solidFill>
                <a:srgbClr val="000000"/>
              </a:solidFill>
              <a:latin typeface="Consolas" panose="020B0609020204030204" pitchFamily="49" charset="0"/>
              <a:cs typeface="Times New Roman" panose="02020603050405020304" pitchFamily="18" charset="0"/>
            </a:endParaRPr>
          </a:p>
        </p:txBody>
      </p:sp>
      <p:sp>
        <p:nvSpPr>
          <p:cNvPr id="2" name="TextBox 1"/>
          <p:cNvSpPr txBox="1"/>
          <p:nvPr/>
        </p:nvSpPr>
        <p:spPr>
          <a:xfrm>
            <a:off x="1347022" y="3913992"/>
            <a:ext cx="7113409" cy="646331"/>
          </a:xfrm>
          <a:prstGeom prst="rect">
            <a:avLst/>
          </a:prstGeom>
          <a:noFill/>
        </p:spPr>
        <p:txBody>
          <a:bodyPr wrap="square" rtlCol="0">
            <a:spAutoFit/>
          </a:bodyPr>
          <a:lstStyle/>
          <a:p>
            <a:pPr marL="285750" indent="-285750">
              <a:buFontTx/>
              <a:buChar char="-"/>
            </a:pPr>
            <a:r>
              <a:rPr lang="en-US" dirty="0" err="1" smtClean="0">
                <a:latin typeface="Consolas" panose="020B0609020204030204" pitchFamily="49" charset="0"/>
                <a:cs typeface="Times New Roman" panose="02020603050405020304" pitchFamily="18" charset="0"/>
              </a:rPr>
              <a:t>Giảng</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viên</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hướng</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dẫn</a:t>
            </a:r>
            <a:r>
              <a:rPr lang="en-US"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ThS</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Võ</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Đức</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Quang</a:t>
            </a:r>
            <a:endParaRPr lang="en-US" b="1" dirty="0" smtClean="0">
              <a:latin typeface="Consolas" panose="020B0609020204030204" pitchFamily="49" charset="0"/>
              <a:cs typeface="Times New Roman" panose="02020603050405020304" pitchFamily="18" charset="0"/>
            </a:endParaRPr>
          </a:p>
          <a:p>
            <a:pPr marL="285750" indent="-285750">
              <a:buFontTx/>
              <a:buChar char="-"/>
            </a:pPr>
            <a:r>
              <a:rPr lang="en-US" dirty="0" err="1" smtClean="0">
                <a:latin typeface="Consolas" panose="020B0609020204030204" pitchFamily="49" charset="0"/>
                <a:cs typeface="Times New Roman" panose="02020603050405020304" pitchFamily="18" charset="0"/>
              </a:rPr>
              <a:t>Sinh</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viên</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thực</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hiện</a:t>
            </a:r>
            <a:r>
              <a:rPr lang="en-US"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Phan</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Duy</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Hào</a:t>
            </a:r>
            <a:r>
              <a:rPr lang="en-US" b="1" dirty="0" smtClean="0">
                <a:latin typeface="Consolas" panose="020B0609020204030204" pitchFamily="49" charset="0"/>
                <a:cs typeface="Times New Roman" panose="02020603050405020304" pitchFamily="18" charset="0"/>
              </a:rPr>
              <a:t> - 19574802010106</a:t>
            </a:r>
            <a:endParaRPr lang="en-US" b="1"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945562693"/>
      </p:ext>
    </p:extLst>
  </p:cSld>
  <p:clrMapOvr>
    <a:masterClrMapping/>
  </p:clrMapOvr>
  <p:transition>
    <p:pull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 xmlns:a16="http://schemas.microsoft.com/office/drawing/2014/main" id="{760055E7-B764-4606-8AE2-49D9FD438604}"/>
              </a:ext>
            </a:extLst>
          </p:cNvPr>
          <p:cNvSpPr txBox="1"/>
          <p:nvPr/>
        </p:nvSpPr>
        <p:spPr>
          <a:xfrm>
            <a:off x="1691682" y="319643"/>
            <a:ext cx="4870244" cy="369332"/>
          </a:xfrm>
          <a:prstGeom prst="rect">
            <a:avLst/>
          </a:prstGeom>
          <a:noFill/>
        </p:spPr>
        <p:txBody>
          <a:bodyPr wrap="none" rtlCol="0">
            <a:spAutoFit/>
          </a:bodyPr>
          <a:lstStyle/>
          <a:p>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7" name="圆角矩形 11">
            <a:extLst>
              <a:ext uri="{FF2B5EF4-FFF2-40B4-BE49-F238E27FC236}">
                <a16:creationId xmlns="" xmlns:a16="http://schemas.microsoft.com/office/drawing/2014/main"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CÔNG CỤ</a:t>
            </a:r>
            <a:endParaRPr lang="zh-CN" altLang="en-US" b="1" dirty="0">
              <a:solidFill>
                <a:schemeClr val="tx1"/>
              </a:solidFill>
              <a:latin typeface="Consolas" panose="020B0609020204030204" pitchFamily="49" charset="0"/>
              <a:ea typeface="微软雅黑" panose="020B0503020204020204" pitchFamily="34" charset="-122"/>
            </a:endParaRPr>
          </a:p>
        </p:txBody>
      </p:sp>
      <p:grpSp>
        <p:nvGrpSpPr>
          <p:cNvPr id="21" name="Group 134">
            <a:extLst>
              <a:ext uri="{FF2B5EF4-FFF2-40B4-BE49-F238E27FC236}">
                <a16:creationId xmlns="" xmlns:a16="http://schemas.microsoft.com/office/drawing/2014/main" id="{2EDD0C9A-10B3-4649-BB4E-01FA5805F367}"/>
              </a:ext>
            </a:extLst>
          </p:cNvPr>
          <p:cNvGrpSpPr>
            <a:grpSpLocks noChangeAspect="1"/>
          </p:cNvGrpSpPr>
          <p:nvPr/>
        </p:nvGrpSpPr>
        <p:grpSpPr>
          <a:xfrm>
            <a:off x="3563888" y="2211710"/>
            <a:ext cx="1337143" cy="1332226"/>
            <a:chOff x="3287425" y="1417883"/>
            <a:chExt cx="648499" cy="649042"/>
          </a:xfrm>
        </p:grpSpPr>
        <p:sp>
          <p:nvSpPr>
            <p:cNvPr id="22" name="Oval 88">
              <a:extLst>
                <a:ext uri="{FF2B5EF4-FFF2-40B4-BE49-F238E27FC236}">
                  <a16:creationId xmlns="" xmlns:a16="http://schemas.microsoft.com/office/drawing/2014/main" id="{50142201-0425-419B-B86C-AA794BE27A13}"/>
                </a:ext>
              </a:extLst>
            </p:cNvPr>
            <p:cNvSpPr>
              <a:spLocks noChangeAspect="1"/>
            </p:cNvSpPr>
            <p:nvPr/>
          </p:nvSpPr>
          <p:spPr>
            <a:xfrm>
              <a:off x="3287425" y="1417883"/>
              <a:ext cx="648499" cy="649042"/>
            </a:xfrm>
            <a:prstGeom prst="ellipse">
              <a:avLst/>
            </a:prstGeom>
            <a:solidFill>
              <a:schemeClr val="accent4">
                <a:lumMod val="20000"/>
                <a:lumOff val="80000"/>
              </a:schemeClr>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27" name="Oval 94">
              <a:extLst>
                <a:ext uri="{FF2B5EF4-FFF2-40B4-BE49-F238E27FC236}">
                  <a16:creationId xmlns="" xmlns:a16="http://schemas.microsoft.com/office/drawing/2014/main" id="{EE118327-9336-4880-A678-F52FA7F81EA0}"/>
                </a:ext>
              </a:extLst>
            </p:cNvPr>
            <p:cNvSpPr>
              <a:spLocks noChangeAspect="1"/>
            </p:cNvSpPr>
            <p:nvPr/>
          </p:nvSpPr>
          <p:spPr>
            <a:xfrm>
              <a:off x="3362252" y="1492773"/>
              <a:ext cx="498845" cy="499263"/>
            </a:xfrm>
            <a:prstGeom prst="ellipse">
              <a:avLst/>
            </a:prstGeom>
            <a:solidFill>
              <a:schemeClr val="accent3">
                <a:lumMod val="60000"/>
                <a:lumOff val="40000"/>
              </a:schemeClr>
            </a:solidFill>
            <a:ln w="19050" cap="flat" cmpd="sng" algn="ctr">
              <a:noFill/>
              <a:prstDash val="solid"/>
            </a:ln>
            <a:effectLst/>
          </p:spPr>
          <p:txBody>
            <a:bodyPr rtlCol="0" anchor="ctr"/>
            <a:lstStyle/>
            <a:p>
              <a:pPr algn="ctr" defTabSz="1013460">
                <a:defRPr/>
              </a:pPr>
              <a:r>
                <a:rPr lang="en-US" sz="1500" b="1" kern="0" dirty="0" smtClean="0">
                  <a:effectLst>
                    <a:outerShdw blurRad="38100" dist="38100" dir="2700000" algn="tl">
                      <a:srgbClr val="000000">
                        <a:alpha val="43137"/>
                      </a:srgbClr>
                    </a:outerShdw>
                  </a:effectLst>
                  <a:latin typeface="Consolas" panose="020B0609020204030204" pitchFamily="49" charset="0"/>
                </a:rPr>
                <a:t>FRONT</a:t>
              </a:r>
              <a:r>
                <a:rPr lang="en-US" sz="1600" b="1" kern="0" dirty="0" smtClean="0">
                  <a:effectLst>
                    <a:outerShdw blurRad="38100" dist="38100" dir="2700000" algn="tl">
                      <a:srgbClr val="000000">
                        <a:alpha val="43137"/>
                      </a:srgbClr>
                    </a:outerShdw>
                  </a:effectLst>
                  <a:latin typeface="Consolas" panose="020B0609020204030204" pitchFamily="49" charset="0"/>
                </a:rPr>
                <a:t> END</a:t>
              </a:r>
              <a:endParaRPr lang="en-US" sz="1600" b="1" kern="0" dirty="0">
                <a:effectLst>
                  <a:outerShdw blurRad="38100" dist="38100" dir="2700000" algn="tl">
                    <a:srgbClr val="000000">
                      <a:alpha val="43137"/>
                    </a:srgbClr>
                  </a:outerShdw>
                </a:effectLst>
                <a:latin typeface="Consolas" panose="020B0609020204030204" pitchFamily="49" charset="0"/>
              </a:endParaRPr>
            </a:p>
          </p:txBody>
        </p:sp>
      </p:grpSp>
      <p:pic>
        <p:nvPicPr>
          <p:cNvPr id="41" name="Picture 40" descr="Icon&#10;&#10;Description automatically generated">
            <a:extLst>
              <a:ext uri="{FF2B5EF4-FFF2-40B4-BE49-F238E27FC236}">
                <a16:creationId xmlns="" xmlns:a16="http://schemas.microsoft.com/office/drawing/2014/main" id="{C0F1058E-7325-448A-B150-CFA7C6834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4" y="857326"/>
            <a:ext cx="396500" cy="360040"/>
          </a:xfrm>
          <a:prstGeom prst="rect">
            <a:avLst/>
          </a:prstGeom>
        </p:spPr>
      </p:pic>
      <p:pic>
        <p:nvPicPr>
          <p:cNvPr id="42" name="Picture 41" descr="Không Đọc Được File HTML Trên Điện Thoại, Bạn Phải Làm Sao?"/>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5314" y="785396"/>
            <a:ext cx="1783995" cy="1102356"/>
          </a:xfrm>
          <a:prstGeom prst="ellipse">
            <a:avLst/>
          </a:prstGeom>
          <a:ln>
            <a:noFill/>
          </a:ln>
          <a:effectLst>
            <a:softEdge rad="112500"/>
          </a:effectLst>
        </p:spPr>
      </p:pic>
      <p:pic>
        <p:nvPicPr>
          <p:cNvPr id="45" name="Picture 44"/>
          <p:cNvPicPr/>
          <p:nvPr/>
        </p:nvPicPr>
        <p:blipFill>
          <a:blip r:embed="rId5"/>
          <a:stretch>
            <a:fillRect/>
          </a:stretch>
        </p:blipFill>
        <p:spPr>
          <a:xfrm>
            <a:off x="1089437" y="2895191"/>
            <a:ext cx="1829326" cy="1297489"/>
          </a:xfrm>
          <a:prstGeom prst="ellipse">
            <a:avLst/>
          </a:prstGeom>
          <a:ln>
            <a:noFill/>
          </a:ln>
          <a:effectLst>
            <a:softEdge rad="112500"/>
          </a:effectLst>
        </p:spPr>
      </p:pic>
      <p:pic>
        <p:nvPicPr>
          <p:cNvPr id="46" name="Picture 45" descr="JavaScript là gì? Có vai trò gì? Cách bật JavaScript trên điện thoại -  Thegioididong.com"/>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72" y="1422761"/>
            <a:ext cx="1844056" cy="1365250"/>
          </a:xfrm>
          <a:prstGeom prst="ellipse">
            <a:avLst/>
          </a:prstGeom>
          <a:ln>
            <a:noFill/>
          </a:ln>
          <a:effectLst>
            <a:softEdge rad="112500"/>
          </a:effectLst>
        </p:spPr>
      </p:pic>
      <p:pic>
        <p:nvPicPr>
          <p:cNvPr id="48" name="Picture 47" descr="Bootstrap là gì trong website? Hiểu rõ Bootstrap chỉ trong 5P! 2024"/>
          <p:cNvPicPr/>
          <p:nvPr/>
        </p:nvPicPr>
        <p:blipFill rotWithShape="1">
          <a:blip r:embed="rId7" cstate="print">
            <a:extLst>
              <a:ext uri="{28A0092B-C50C-407E-A947-70E740481C1C}">
                <a14:useLocalDpi xmlns:a14="http://schemas.microsoft.com/office/drawing/2010/main" val="0"/>
              </a:ext>
            </a:extLst>
          </a:blip>
          <a:srcRect l="16725" t="7191" r="16138" b="6109"/>
          <a:stretch/>
        </p:blipFill>
        <p:spPr bwMode="auto">
          <a:xfrm>
            <a:off x="2411760" y="3860502"/>
            <a:ext cx="2007376" cy="1384595"/>
          </a:xfrm>
          <a:prstGeom prst="ellipse">
            <a:avLst/>
          </a:prstGeom>
          <a:ln>
            <a:noFill/>
          </a:ln>
          <a:effectLst>
            <a:softEdge rad="112500"/>
          </a:effectLst>
          <a:extLst>
            <a:ext uri="{53640926-AAD7-44D8-BBD7-CCE9431645EC}">
              <a14:shadowObscured xmlns:a14="http://schemas.microsoft.com/office/drawing/2010/main"/>
            </a:ext>
          </a:extLst>
        </p:spPr>
      </p:pic>
      <p:pic>
        <p:nvPicPr>
          <p:cNvPr id="50" name="Picture 49" descr="Bạn Đã Biết Sử Dụng AJAX Với jQuery Chư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3860502"/>
            <a:ext cx="1894932" cy="1345185"/>
          </a:xfrm>
          <a:prstGeom prst="ellipse">
            <a:avLst/>
          </a:prstGeom>
          <a:ln>
            <a:noFill/>
          </a:ln>
          <a:effectLst>
            <a:softEdge rad="112500"/>
          </a:effectLst>
        </p:spPr>
      </p:pic>
      <p:pic>
        <p:nvPicPr>
          <p:cNvPr id="51" name="Picture 50" descr="What is Jquery and How it works? An Overview and Its Use Cases -  DevOpsSchool.com"/>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08250" y="2721823"/>
            <a:ext cx="2104007" cy="1336790"/>
          </a:xfrm>
          <a:prstGeom prst="rect">
            <a:avLst/>
          </a:prstGeom>
          <a:noFill/>
          <a:ln>
            <a:noFill/>
          </a:ln>
        </p:spPr>
      </p:pic>
      <p:pic>
        <p:nvPicPr>
          <p:cNvPr id="53" name="Picture 52" descr="PDF.js – Wikipedia tiếng Việt"/>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08495" y="1505635"/>
            <a:ext cx="1960278" cy="1282376"/>
          </a:xfrm>
          <a:prstGeom prst="ellipse">
            <a:avLst/>
          </a:prstGeom>
          <a:ln>
            <a:noFill/>
          </a:ln>
          <a:effectLst>
            <a:softEdge rad="112500"/>
          </a:effectLst>
        </p:spPr>
      </p:pic>
      <p:sp>
        <p:nvSpPr>
          <p:cNvPr id="54" name="Down Arrow 53"/>
          <p:cNvSpPr/>
          <p:nvPr/>
        </p:nvSpPr>
        <p:spPr bwMode="gray">
          <a:xfrm rot="10800000">
            <a:off x="4153147" y="1859488"/>
            <a:ext cx="158623" cy="352222"/>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Down Arrow 54"/>
          <p:cNvSpPr/>
          <p:nvPr/>
        </p:nvSpPr>
        <p:spPr bwMode="gray">
          <a:xfrm rot="6764508">
            <a:off x="3161576" y="2211822"/>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Down Arrow 56"/>
          <p:cNvSpPr/>
          <p:nvPr/>
        </p:nvSpPr>
        <p:spPr bwMode="gray">
          <a:xfrm rot="3968043">
            <a:off x="3147377" y="2979094"/>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Down Arrow 58"/>
          <p:cNvSpPr/>
          <p:nvPr/>
        </p:nvSpPr>
        <p:spPr bwMode="gray">
          <a:xfrm rot="2599705">
            <a:off x="3752527" y="3521775"/>
            <a:ext cx="158623" cy="476184"/>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Down Arrow 60"/>
          <p:cNvSpPr/>
          <p:nvPr/>
        </p:nvSpPr>
        <p:spPr bwMode="gray">
          <a:xfrm rot="18520627">
            <a:off x="4655777" y="3504865"/>
            <a:ext cx="158623" cy="476184"/>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Down Arrow 61"/>
          <p:cNvSpPr/>
          <p:nvPr/>
        </p:nvSpPr>
        <p:spPr bwMode="gray">
          <a:xfrm rot="17141294">
            <a:off x="5122277" y="2944017"/>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 name="Down Arrow 63"/>
          <p:cNvSpPr/>
          <p:nvPr/>
        </p:nvSpPr>
        <p:spPr bwMode="gray">
          <a:xfrm rot="14819457">
            <a:off x="5161632" y="2211822"/>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9490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 xmlns:a16="http://schemas.microsoft.com/office/drawing/2014/main" id="{760055E7-B764-4606-8AE2-49D9FD438604}"/>
              </a:ext>
            </a:extLst>
          </p:cNvPr>
          <p:cNvSpPr txBox="1"/>
          <p:nvPr/>
        </p:nvSpPr>
        <p:spPr>
          <a:xfrm>
            <a:off x="1691682" y="319643"/>
            <a:ext cx="4870244" cy="369332"/>
          </a:xfrm>
          <a:prstGeom prst="rect">
            <a:avLst/>
          </a:prstGeom>
          <a:noFill/>
        </p:spPr>
        <p:txBody>
          <a:bodyPr wrap="none" rtlCol="0">
            <a:spAutoFit/>
          </a:bodyPr>
          <a:lstStyle/>
          <a:p>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7" name="圆角矩形 11">
            <a:extLst>
              <a:ext uri="{FF2B5EF4-FFF2-40B4-BE49-F238E27FC236}">
                <a16:creationId xmlns="" xmlns:a16="http://schemas.microsoft.com/office/drawing/2014/main"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CÔNG CỤ</a:t>
            </a:r>
            <a:endParaRPr lang="zh-CN" altLang="en-US" b="1" dirty="0">
              <a:solidFill>
                <a:schemeClr val="tx1"/>
              </a:solidFill>
              <a:latin typeface="Consolas" panose="020B0609020204030204" pitchFamily="49" charset="0"/>
              <a:ea typeface="微软雅黑" panose="020B0503020204020204" pitchFamily="34" charset="-122"/>
            </a:endParaRPr>
          </a:p>
        </p:txBody>
      </p:sp>
      <p:grpSp>
        <p:nvGrpSpPr>
          <p:cNvPr id="21" name="Group 134">
            <a:extLst>
              <a:ext uri="{FF2B5EF4-FFF2-40B4-BE49-F238E27FC236}">
                <a16:creationId xmlns="" xmlns:a16="http://schemas.microsoft.com/office/drawing/2014/main" id="{2EDD0C9A-10B3-4649-BB4E-01FA5805F367}"/>
              </a:ext>
            </a:extLst>
          </p:cNvPr>
          <p:cNvGrpSpPr>
            <a:grpSpLocks noChangeAspect="1"/>
          </p:cNvGrpSpPr>
          <p:nvPr/>
        </p:nvGrpSpPr>
        <p:grpSpPr>
          <a:xfrm>
            <a:off x="3750494" y="1217366"/>
            <a:ext cx="1337143" cy="1332226"/>
            <a:chOff x="3287425" y="1417883"/>
            <a:chExt cx="648499" cy="649042"/>
          </a:xfrm>
        </p:grpSpPr>
        <p:sp>
          <p:nvSpPr>
            <p:cNvPr id="22" name="Oval 88">
              <a:extLst>
                <a:ext uri="{FF2B5EF4-FFF2-40B4-BE49-F238E27FC236}">
                  <a16:creationId xmlns="" xmlns:a16="http://schemas.microsoft.com/office/drawing/2014/main" id="{50142201-0425-419B-B86C-AA794BE27A13}"/>
                </a:ext>
              </a:extLst>
            </p:cNvPr>
            <p:cNvSpPr>
              <a:spLocks noChangeAspect="1"/>
            </p:cNvSpPr>
            <p:nvPr/>
          </p:nvSpPr>
          <p:spPr>
            <a:xfrm>
              <a:off x="3287425" y="1417883"/>
              <a:ext cx="648499" cy="649042"/>
            </a:xfrm>
            <a:prstGeom prst="ellipse">
              <a:avLst/>
            </a:prstGeom>
            <a:solidFill>
              <a:schemeClr val="accent4">
                <a:lumMod val="20000"/>
                <a:lumOff val="80000"/>
              </a:schemeClr>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27" name="Oval 94">
              <a:extLst>
                <a:ext uri="{FF2B5EF4-FFF2-40B4-BE49-F238E27FC236}">
                  <a16:creationId xmlns="" xmlns:a16="http://schemas.microsoft.com/office/drawing/2014/main" id="{EE118327-9336-4880-A678-F52FA7F81EA0}"/>
                </a:ext>
              </a:extLst>
            </p:cNvPr>
            <p:cNvSpPr>
              <a:spLocks noChangeAspect="1"/>
            </p:cNvSpPr>
            <p:nvPr/>
          </p:nvSpPr>
          <p:spPr>
            <a:xfrm>
              <a:off x="3362252" y="1492773"/>
              <a:ext cx="498845" cy="499263"/>
            </a:xfrm>
            <a:prstGeom prst="ellipse">
              <a:avLst/>
            </a:prstGeom>
            <a:solidFill>
              <a:srgbClr val="00B050"/>
            </a:solidFill>
            <a:ln w="19050" cap="flat" cmpd="sng" algn="ctr">
              <a:noFill/>
              <a:prstDash val="solid"/>
            </a:ln>
            <a:effectLst/>
          </p:spPr>
          <p:txBody>
            <a:bodyPr rtlCol="0" anchor="ctr"/>
            <a:lstStyle/>
            <a:p>
              <a:pPr algn="ctr" defTabSz="1013460">
                <a:defRPr/>
              </a:pPr>
              <a:r>
                <a:rPr lang="en-US" sz="1500" b="1" kern="0" dirty="0" smtClean="0">
                  <a:effectLst>
                    <a:outerShdw blurRad="38100" dist="38100" dir="2700000" algn="tl">
                      <a:srgbClr val="000000">
                        <a:alpha val="43137"/>
                      </a:srgbClr>
                    </a:outerShdw>
                  </a:effectLst>
                  <a:latin typeface="Consolas" panose="020B0609020204030204" pitchFamily="49" charset="0"/>
                </a:rPr>
                <a:t>BACK END</a:t>
              </a:r>
              <a:endParaRPr lang="en-US" sz="1600" b="1" kern="0" dirty="0">
                <a:effectLst>
                  <a:outerShdw blurRad="38100" dist="38100" dir="2700000" algn="tl">
                    <a:srgbClr val="000000">
                      <a:alpha val="43137"/>
                    </a:srgbClr>
                  </a:outerShdw>
                </a:effectLst>
                <a:latin typeface="Consolas" panose="020B0609020204030204" pitchFamily="49" charset="0"/>
              </a:endParaRPr>
            </a:p>
          </p:txBody>
        </p:sp>
      </p:grpSp>
      <p:pic>
        <p:nvPicPr>
          <p:cNvPr id="41" name="Picture 40" descr="Icon&#10;&#10;Description automatically generated">
            <a:extLst>
              <a:ext uri="{FF2B5EF4-FFF2-40B4-BE49-F238E27FC236}">
                <a16:creationId xmlns="" xmlns:a16="http://schemas.microsoft.com/office/drawing/2014/main" id="{C0F1058E-7325-448A-B150-CFA7C6834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4" y="857326"/>
            <a:ext cx="396500" cy="360040"/>
          </a:xfrm>
          <a:prstGeom prst="rect">
            <a:avLst/>
          </a:prstGeom>
        </p:spPr>
      </p:pic>
      <p:pic>
        <p:nvPicPr>
          <p:cNvPr id="28" name="Picture 27" descr="PHP là gì? - Sự hữu ích của PHP khi lập trình phát triển web"/>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9732" y="1744177"/>
            <a:ext cx="2552700" cy="1745489"/>
          </a:xfrm>
          <a:prstGeom prst="rect">
            <a:avLst/>
          </a:prstGeom>
          <a:ln>
            <a:noFill/>
          </a:ln>
          <a:effectLst>
            <a:softEdge rad="112500"/>
          </a:effectLst>
        </p:spPr>
      </p:pic>
      <p:pic>
        <p:nvPicPr>
          <p:cNvPr id="29" name="Picture 28" descr="MySQL Server là gì? MySQL Workbench là gì? Tổng quan về MySQL - Ưu điểm của  MySQL"/>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6062" y="3245743"/>
            <a:ext cx="2506006" cy="1584176"/>
          </a:xfrm>
          <a:prstGeom prst="rect">
            <a:avLst/>
          </a:prstGeom>
          <a:ln>
            <a:noFill/>
          </a:ln>
          <a:effectLst>
            <a:softEdge rad="112500"/>
          </a:effectLst>
        </p:spPr>
      </p:pic>
      <p:pic>
        <p:nvPicPr>
          <p:cNvPr id="30" name="Picture 29" descr="Làm việc với database trong laravel"/>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4" y="1707654"/>
            <a:ext cx="3225800" cy="1612265"/>
          </a:xfrm>
          <a:prstGeom prst="rect">
            <a:avLst/>
          </a:prstGeom>
          <a:ln>
            <a:noFill/>
          </a:ln>
          <a:effectLst>
            <a:softEdge rad="112500"/>
          </a:effectLst>
        </p:spPr>
      </p:pic>
      <p:sp>
        <p:nvSpPr>
          <p:cNvPr id="31" name="Down Arrow 30"/>
          <p:cNvSpPr/>
          <p:nvPr/>
        </p:nvSpPr>
        <p:spPr bwMode="gray">
          <a:xfrm rot="3968043">
            <a:off x="3083159" y="1753492"/>
            <a:ext cx="158623" cy="112615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Down Arrow 31"/>
          <p:cNvSpPr/>
          <p:nvPr/>
        </p:nvSpPr>
        <p:spPr bwMode="gray">
          <a:xfrm>
            <a:off x="4396822" y="2650377"/>
            <a:ext cx="158623" cy="565526"/>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Down Arrow 35"/>
          <p:cNvSpPr/>
          <p:nvPr/>
        </p:nvSpPr>
        <p:spPr bwMode="gray">
          <a:xfrm rot="17652814">
            <a:off x="5564373" y="1784024"/>
            <a:ext cx="158623" cy="112615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46743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396552" y="3760054"/>
            <a:ext cx="5382342" cy="380873"/>
          </a:xfrm>
          <a:prstGeom prst="rect">
            <a:avLst/>
          </a:prstGeom>
        </p:spPr>
        <p:txBody>
          <a:bodyPr wrap="square">
            <a:spAutoFit/>
          </a:bodyPr>
          <a:lstStyle/>
          <a:p>
            <a:pPr marL="457200" marR="0" algn="ctr">
              <a:lnSpc>
                <a:spcPct val="150000"/>
              </a:lnSpc>
              <a:spcBef>
                <a:spcPts val="0"/>
              </a:spcBef>
              <a:spcAft>
                <a:spcPts val="800"/>
              </a:spcAft>
            </a:pPr>
            <a:r>
              <a:rPr lang="en-US" sz="1400" b="1" i="1" dirty="0" err="1">
                <a:latin typeface="Consolas" panose="020B0609020204030204" pitchFamily="49" charset="0"/>
                <a:ea typeface="Calibri" panose="020F0502020204030204" pitchFamily="34" charset="0"/>
                <a:cs typeface="Times New Roman" panose="02020603050405020304" pitchFamily="18" charset="0"/>
              </a:rPr>
              <a:t>Hình</a:t>
            </a:r>
            <a:r>
              <a:rPr lang="en-US" sz="1400" b="1" i="1" dirty="0">
                <a:latin typeface="Consolas" panose="020B0609020204030204" pitchFamily="49" charset="0"/>
                <a:ea typeface="Calibri" panose="020F0502020204030204" pitchFamily="34" charset="0"/>
                <a:cs typeface="Times New Roman" panose="02020603050405020304" pitchFamily="18" charset="0"/>
              </a:rPr>
              <a:t> 1. </a:t>
            </a:r>
            <a:r>
              <a:rPr lang="en-US" sz="1400" b="1" i="1" dirty="0" err="1">
                <a:latin typeface="Consolas" panose="020B0609020204030204" pitchFamily="49" charset="0"/>
                <a:ea typeface="Calibri" panose="020F0502020204030204" pitchFamily="34" charset="0"/>
                <a:cs typeface="Times New Roman" panose="02020603050405020304" pitchFamily="18" charset="0"/>
              </a:rPr>
              <a:t>Giao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diện</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đăng</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nhập</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cho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người</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dùng</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6" name="Rectangle 5"/>
          <p:cNvSpPr/>
          <p:nvPr/>
        </p:nvSpPr>
        <p:spPr>
          <a:xfrm>
            <a:off x="4287647" y="3731716"/>
            <a:ext cx="4621778" cy="380873"/>
          </a:xfrm>
          <a:prstGeom prst="rect">
            <a:avLst/>
          </a:prstGeom>
        </p:spPr>
        <p:txBody>
          <a:bodyPr wrap="none">
            <a:spAutoFit/>
          </a:bodyPr>
          <a:lstStyle/>
          <a:p>
            <a:pPr marL="457200" marR="0" algn="ctr">
              <a:lnSpc>
                <a:spcPct val="150000"/>
              </a:lnSpc>
              <a:spcBef>
                <a:spcPts val="0"/>
              </a:spcBef>
              <a:spcAft>
                <a:spcPts val="800"/>
              </a:spcAft>
            </a:pPr>
            <a:r>
              <a:rPr lang="en-US" sz="1400" b="1" i="1" dirty="0" err="1">
                <a:latin typeface="Consolas" panose="020B0609020204030204" pitchFamily="49" charset="0"/>
                <a:ea typeface="Calibri" panose="020F0502020204030204" pitchFamily="34" charset="0"/>
                <a:cs typeface="Times New Roman" panose="02020603050405020304" pitchFamily="18" charset="0"/>
              </a:rPr>
              <a:t>Hình</a:t>
            </a:r>
            <a:r>
              <a:rPr lang="en-US" sz="1400" b="1" i="1" dirty="0">
                <a:latin typeface="Consolas" panose="020B0609020204030204" pitchFamily="49" charset="0"/>
                <a:ea typeface="Calibri" panose="020F0502020204030204" pitchFamily="34" charset="0"/>
                <a:cs typeface="Times New Roman" panose="02020603050405020304" pitchFamily="18" charset="0"/>
              </a:rPr>
              <a:t> 2. </a:t>
            </a:r>
            <a:r>
              <a:rPr lang="en-US" sz="1400" b="1" i="1" dirty="0" err="1">
                <a:latin typeface="Consolas" panose="020B0609020204030204" pitchFamily="49" charset="0"/>
                <a:ea typeface="Calibri" panose="020F0502020204030204" pitchFamily="34" charset="0"/>
                <a:cs typeface="Times New Roman" panose="02020603050405020304" pitchFamily="18" charset="0"/>
              </a:rPr>
              <a:t>Giao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diện</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đăng</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kí</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cho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người</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dùng</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5" name="Picture 14"/>
          <p:cNvPicPr/>
          <p:nvPr/>
        </p:nvPicPr>
        <p:blipFill rotWithShape="1">
          <a:blip r:embed="rId5"/>
          <a:srcRect t="14645" b="2832"/>
          <a:stretch/>
        </p:blipFill>
        <p:spPr bwMode="auto">
          <a:xfrm>
            <a:off x="-9872" y="1563638"/>
            <a:ext cx="4742145" cy="2009295"/>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6"/>
          <a:stretch>
            <a:fillRect/>
          </a:stretch>
        </p:blipFill>
        <p:spPr>
          <a:xfrm>
            <a:off x="4502150" y="1702135"/>
            <a:ext cx="4594224" cy="1917365"/>
          </a:xfrm>
          <a:prstGeom prst="rect">
            <a:avLst/>
          </a:prstGeom>
        </p:spPr>
      </p:pic>
    </p:spTree>
    <p:extLst>
      <p:ext uri="{BB962C8B-B14F-4D97-AF65-F5344CB8AC3E}">
        <p14:creationId xmlns:p14="http://schemas.microsoft.com/office/powerpoint/2010/main" val="117488254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44638" y="4227543"/>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3.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chủ</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31254" y="1329705"/>
            <a:ext cx="4351599" cy="2754213"/>
          </a:xfrm>
          <a:prstGeom prst="rect">
            <a:avLst/>
          </a:prstGeom>
        </p:spPr>
      </p:pic>
      <p:pic>
        <p:nvPicPr>
          <p:cNvPr id="16" name="Picture 15"/>
          <p:cNvPicPr/>
          <p:nvPr/>
        </p:nvPicPr>
        <p:blipFill>
          <a:blip r:embed="rId6"/>
          <a:stretch>
            <a:fillRect/>
          </a:stretch>
        </p:blipFill>
        <p:spPr>
          <a:xfrm>
            <a:off x="4732963" y="1443794"/>
            <a:ext cx="4324843" cy="2659298"/>
          </a:xfrm>
          <a:prstGeom prst="rect">
            <a:avLst/>
          </a:prstGeom>
        </p:spPr>
      </p:pic>
    </p:spTree>
    <p:extLst>
      <p:ext uri="{BB962C8B-B14F-4D97-AF65-F5344CB8AC3E}">
        <p14:creationId xmlns:p14="http://schemas.microsoft.com/office/powerpoint/2010/main" val="252394591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4.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a:blip r:embed="rId5"/>
          <a:stretch>
            <a:fillRect/>
          </a:stretch>
        </p:blipFill>
        <p:spPr>
          <a:xfrm>
            <a:off x="1649271" y="1146280"/>
            <a:ext cx="5715000" cy="3362960"/>
          </a:xfrm>
          <a:prstGeom prst="rect">
            <a:avLst/>
          </a:prstGeom>
        </p:spPr>
      </p:pic>
    </p:spTree>
    <p:extLst>
      <p:ext uri="{BB962C8B-B14F-4D97-AF65-F5344CB8AC3E}">
        <p14:creationId xmlns:p14="http://schemas.microsoft.com/office/powerpoint/2010/main" val="196820108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a:latin typeface="Consolas" panose="020B0609020204030204" pitchFamily="49" charset="0"/>
                <a:ea typeface="Calibri" panose="020F0502020204030204" pitchFamily="34" charset="0"/>
                <a:cs typeface="Times New Roman" panose="02020603050405020304" pitchFamily="18" charset="0"/>
              </a:rPr>
              <a:t>5</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upload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1680897" y="1310678"/>
            <a:ext cx="5712460" cy="3227705"/>
          </a:xfrm>
          <a:prstGeom prst="rect">
            <a:avLst/>
          </a:prstGeom>
        </p:spPr>
      </p:pic>
    </p:spTree>
    <p:extLst>
      <p:ext uri="{BB962C8B-B14F-4D97-AF65-F5344CB8AC3E}">
        <p14:creationId xmlns:p14="http://schemas.microsoft.com/office/powerpoint/2010/main" val="60871405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6.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profile</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rotWithShape="1">
          <a:blip r:embed="rId5"/>
          <a:srcRect b="8210"/>
          <a:stretch/>
        </p:blipFill>
        <p:spPr>
          <a:xfrm>
            <a:off x="1560274" y="1186080"/>
            <a:ext cx="5715000" cy="3473902"/>
          </a:xfrm>
          <a:prstGeom prst="rect">
            <a:avLst/>
          </a:prstGeom>
        </p:spPr>
      </p:pic>
    </p:spTree>
    <p:extLst>
      <p:ext uri="{BB962C8B-B14F-4D97-AF65-F5344CB8AC3E}">
        <p14:creationId xmlns:p14="http://schemas.microsoft.com/office/powerpoint/2010/main" val="146009122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495500" y="4652833"/>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a:latin typeface="Consolas" panose="020B0609020204030204" pitchFamily="49" charset="0"/>
                <a:ea typeface="Calibri" panose="020F0502020204030204" pitchFamily="34" charset="0"/>
                <a:cs typeface="Times New Roman" panose="02020603050405020304" pitchFamily="18" charset="0"/>
              </a:rPr>
              <a:t>7</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chi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tiết</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1487116" y="1154330"/>
            <a:ext cx="5715000" cy="3585845"/>
          </a:xfrm>
          <a:prstGeom prst="rect">
            <a:avLst/>
          </a:prstGeom>
        </p:spPr>
      </p:pic>
    </p:spTree>
    <p:extLst>
      <p:ext uri="{BB962C8B-B14F-4D97-AF65-F5344CB8AC3E}">
        <p14:creationId xmlns:p14="http://schemas.microsoft.com/office/powerpoint/2010/main" val="186860653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 xmlns:a16="http://schemas.microsoft.com/office/drawing/2014/main"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 xmlns:a16="http://schemas.microsoft.com/office/drawing/2014/main"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663876" y="4454108"/>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8.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nạp</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tiền</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rotWithShape="1">
          <a:blip r:embed="rId5"/>
          <a:srcRect l="22285" r="22660" b="34907"/>
          <a:stretch/>
        </p:blipFill>
        <p:spPr>
          <a:xfrm>
            <a:off x="467544" y="1881028"/>
            <a:ext cx="3744416" cy="2328456"/>
          </a:xfrm>
          <a:prstGeom prst="rect">
            <a:avLst/>
          </a:prstGeom>
        </p:spPr>
      </p:pic>
      <p:pic>
        <p:nvPicPr>
          <p:cNvPr id="15" name="Picture 14"/>
          <p:cNvPicPr/>
          <p:nvPr/>
        </p:nvPicPr>
        <p:blipFill rotWithShape="1">
          <a:blip r:embed="rId6"/>
          <a:srcRect l="17240" r="18500" b="2228"/>
          <a:stretch/>
        </p:blipFill>
        <p:spPr>
          <a:xfrm>
            <a:off x="4932040" y="1851490"/>
            <a:ext cx="3672408" cy="2357994"/>
          </a:xfrm>
          <a:prstGeom prst="rect">
            <a:avLst/>
          </a:prstGeom>
        </p:spPr>
      </p:pic>
    </p:spTree>
    <p:extLst>
      <p:ext uri="{BB962C8B-B14F-4D97-AF65-F5344CB8AC3E}">
        <p14:creationId xmlns:p14="http://schemas.microsoft.com/office/powerpoint/2010/main" val="403047611"/>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矩形 32">
            <a:extLst>
              <a:ext uri="{FF2B5EF4-FFF2-40B4-BE49-F238E27FC236}">
                <a16:creationId xmlns="" xmlns:a16="http://schemas.microsoft.com/office/drawing/2014/main" id="{5E241555-2105-41E9-8CBB-C0C2BAFA4E13}"/>
              </a:ext>
            </a:extLst>
          </p:cNvPr>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0" name="矩形 33">
            <a:extLst>
              <a:ext uri="{FF2B5EF4-FFF2-40B4-BE49-F238E27FC236}">
                <a16:creationId xmlns="" xmlns:a16="http://schemas.microsoft.com/office/drawing/2014/main" id="{408EE7CA-C467-4EC1-BEA5-9B09F1AE69D7}"/>
              </a:ext>
            </a:extLst>
          </p:cNvPr>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34">
            <a:extLst>
              <a:ext uri="{FF2B5EF4-FFF2-40B4-BE49-F238E27FC236}">
                <a16:creationId xmlns="" xmlns:a16="http://schemas.microsoft.com/office/drawing/2014/main" id="{6DAA693C-D5B5-496D-8E1C-D9240E13C90F}"/>
              </a:ext>
            </a:extLst>
          </p:cNvPr>
          <p:cNvSpPr/>
          <p:nvPr/>
        </p:nvSpPr>
        <p:spPr>
          <a:xfrm>
            <a:off x="0" y="260350"/>
            <a:ext cx="1271588" cy="431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6" name="TextBox 5">
            <a:extLst>
              <a:ext uri="{FF2B5EF4-FFF2-40B4-BE49-F238E27FC236}">
                <a16:creationId xmlns="" xmlns:a16="http://schemas.microsoft.com/office/drawing/2014/main" id="{E912126C-1E56-4D30-B93E-C4B292613519}"/>
              </a:ext>
            </a:extLst>
          </p:cNvPr>
          <p:cNvSpPr txBox="1"/>
          <p:nvPr/>
        </p:nvSpPr>
        <p:spPr>
          <a:xfrm>
            <a:off x="1763688" y="391598"/>
            <a:ext cx="119776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KẾT LUẬN</a:t>
            </a:r>
          </a:p>
        </p:txBody>
      </p:sp>
      <p:sp>
        <p:nvSpPr>
          <p:cNvPr id="7" name="TextBox 6">
            <a:extLst>
              <a:ext uri="{FF2B5EF4-FFF2-40B4-BE49-F238E27FC236}">
                <a16:creationId xmlns="" xmlns:a16="http://schemas.microsoft.com/office/drawing/2014/main" id="{6C76BD82-EF5C-428B-B619-0CE782F888DB}"/>
              </a:ext>
            </a:extLst>
          </p:cNvPr>
          <p:cNvSpPr txBox="1"/>
          <p:nvPr/>
        </p:nvSpPr>
        <p:spPr>
          <a:xfrm>
            <a:off x="107504" y="1277925"/>
            <a:ext cx="7704855" cy="1938992"/>
          </a:xfrm>
          <a:prstGeom prst="rect">
            <a:avLst/>
          </a:prstGeom>
          <a:noFill/>
        </p:spPr>
        <p:txBody>
          <a:bodyPr wrap="square" rtlCol="0">
            <a:spAutoFit/>
          </a:bodyPr>
          <a:lstStyle/>
          <a:p>
            <a:pPr algn="just">
              <a:lnSpc>
                <a:spcPct val="150000"/>
              </a:lnSpc>
            </a:pPr>
            <a:endParaRPr lang="en-US" sz="1600" b="1" dirty="0" smtClean="0">
              <a:latin typeface="Consolas" panose="020B0609020204030204" pitchFamily="49" charset="0"/>
            </a:endParaRP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Thông</a:t>
            </a:r>
            <a:r>
              <a:rPr lang="en-US" sz="1600" b="1" dirty="0" smtClean="0">
                <a:latin typeface="Consolas" panose="020B0609020204030204" pitchFamily="49" charset="0"/>
              </a:rPr>
              <a:t> </a:t>
            </a:r>
            <a:r>
              <a:rPr lang="en-US" sz="1600" b="1" dirty="0" err="1" smtClean="0">
                <a:latin typeface="Consolas" panose="020B0609020204030204" pitchFamily="49" charset="0"/>
              </a:rPr>
              <a:t>thạo</a:t>
            </a:r>
            <a:r>
              <a:rPr lang="en-US" sz="1600" b="1" dirty="0" smtClean="0">
                <a:latin typeface="Consolas" panose="020B0609020204030204" pitchFamily="49" charset="0"/>
              </a:rPr>
              <a:t> </a:t>
            </a:r>
            <a:r>
              <a:rPr lang="en-US" sz="1600" b="1" dirty="0" err="1" smtClean="0">
                <a:latin typeface="Consolas" panose="020B0609020204030204" pitchFamily="49" charset="0"/>
              </a:rPr>
              <a:t>hơn</a:t>
            </a:r>
            <a:r>
              <a:rPr lang="en-US" sz="1600" b="1" dirty="0" smtClean="0">
                <a:latin typeface="Consolas" panose="020B0609020204030204" pitchFamily="49" charset="0"/>
              </a:rPr>
              <a:t> </a:t>
            </a:r>
            <a:r>
              <a:rPr lang="en-US" sz="1600" b="1" dirty="0" err="1" smtClean="0">
                <a:latin typeface="Consolas" panose="020B0609020204030204" pitchFamily="49" charset="0"/>
              </a:rPr>
              <a:t>các</a:t>
            </a:r>
            <a:r>
              <a:rPr lang="en-US" sz="1600" b="1" dirty="0" smtClean="0">
                <a:latin typeface="Consolas" panose="020B0609020204030204" pitchFamily="49" charset="0"/>
              </a:rPr>
              <a:t> </a:t>
            </a:r>
            <a:r>
              <a:rPr lang="en-US" sz="1600" b="1" dirty="0" err="1" smtClean="0">
                <a:latin typeface="Consolas" panose="020B0609020204030204" pitchFamily="49" charset="0"/>
              </a:rPr>
              <a:t>ngôn</a:t>
            </a:r>
            <a:r>
              <a:rPr lang="en-US" sz="1600" b="1" dirty="0" smtClean="0">
                <a:latin typeface="Consolas" panose="020B0609020204030204" pitchFamily="49" charset="0"/>
              </a:rPr>
              <a:t> </a:t>
            </a:r>
            <a:r>
              <a:rPr lang="en-US" sz="1600" b="1" dirty="0" err="1" smtClean="0">
                <a:latin typeface="Consolas" panose="020B0609020204030204" pitchFamily="49" charset="0"/>
              </a:rPr>
              <a:t>ngữ</a:t>
            </a:r>
            <a:r>
              <a:rPr lang="en-US" sz="1600" b="1" dirty="0">
                <a:latin typeface="Consolas" panose="020B0609020204030204" pitchFamily="49" charset="0"/>
              </a:rPr>
              <a:t>,</a:t>
            </a:r>
            <a:r>
              <a:rPr lang="en-US" sz="1600" b="1" dirty="0" smtClean="0">
                <a:latin typeface="Consolas" panose="020B0609020204030204" pitchFamily="49" charset="0"/>
              </a:rPr>
              <a:t> frame work </a:t>
            </a: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Nâng</a:t>
            </a:r>
            <a:r>
              <a:rPr lang="en-US" sz="1600" b="1" dirty="0" smtClean="0">
                <a:latin typeface="Consolas" panose="020B0609020204030204" pitchFamily="49" charset="0"/>
              </a:rPr>
              <a:t> </a:t>
            </a:r>
            <a:r>
              <a:rPr lang="en-US" sz="1600" b="1" dirty="0" err="1" smtClean="0">
                <a:latin typeface="Consolas" panose="020B0609020204030204" pitchFamily="49" charset="0"/>
              </a:rPr>
              <a:t>cao</a:t>
            </a:r>
            <a:r>
              <a:rPr lang="en-US" sz="1600" b="1" dirty="0" smtClean="0">
                <a:latin typeface="Consolas" panose="020B0609020204030204" pitchFamily="49" charset="0"/>
              </a:rPr>
              <a:t> </a:t>
            </a:r>
            <a:r>
              <a:rPr lang="en-US" sz="1600" b="1" dirty="0" err="1" smtClean="0">
                <a:latin typeface="Consolas" panose="020B0609020204030204" pitchFamily="49" charset="0"/>
              </a:rPr>
              <a:t>tư</a:t>
            </a:r>
            <a:r>
              <a:rPr lang="en-US" sz="1600" b="1" dirty="0" smtClean="0">
                <a:latin typeface="Consolas" panose="020B0609020204030204" pitchFamily="49" charset="0"/>
              </a:rPr>
              <a:t> </a:t>
            </a:r>
            <a:r>
              <a:rPr lang="en-US" sz="1600" b="1" dirty="0" err="1" smtClean="0">
                <a:latin typeface="Consolas" panose="020B0609020204030204" pitchFamily="49" charset="0"/>
              </a:rPr>
              <a:t>duy</a:t>
            </a:r>
            <a:r>
              <a:rPr lang="en-US" sz="1600" b="1" dirty="0" smtClean="0">
                <a:latin typeface="Consolas" panose="020B0609020204030204" pitchFamily="49" charset="0"/>
              </a:rPr>
              <a:t> </a:t>
            </a:r>
            <a:r>
              <a:rPr lang="en-US" sz="1600" b="1" dirty="0" err="1" smtClean="0">
                <a:latin typeface="Consolas" panose="020B0609020204030204" pitchFamily="49" charset="0"/>
              </a:rPr>
              <a:t>phân</a:t>
            </a:r>
            <a:r>
              <a:rPr lang="en-US" sz="1600" b="1" dirty="0" smtClean="0">
                <a:latin typeface="Consolas" panose="020B0609020204030204" pitchFamily="49" charset="0"/>
              </a:rPr>
              <a:t> PTTKHT</a:t>
            </a: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Biết</a:t>
            </a:r>
            <a:r>
              <a:rPr lang="en-US" sz="1600" b="1" dirty="0" smtClean="0">
                <a:latin typeface="Consolas" panose="020B0609020204030204" pitchFamily="49" charset="0"/>
              </a:rPr>
              <a:t>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kiến</a:t>
            </a:r>
            <a:r>
              <a:rPr lang="en-US" sz="1600" b="1" dirty="0" smtClean="0">
                <a:latin typeface="Consolas" panose="020B0609020204030204" pitchFamily="49" charset="0"/>
              </a:rPr>
              <a:t> </a:t>
            </a:r>
            <a:r>
              <a:rPr lang="en-US" sz="1600" b="1" dirty="0" err="1" smtClean="0">
                <a:latin typeface="Consolas" panose="020B0609020204030204" pitchFamily="49" charset="0"/>
              </a:rPr>
              <a:t>thức</a:t>
            </a:r>
            <a:r>
              <a:rPr lang="en-US" sz="1600" b="1" dirty="0" smtClean="0">
                <a:latin typeface="Consolas" panose="020B0609020204030204" pitchFamily="49" charset="0"/>
              </a:rPr>
              <a:t> </a:t>
            </a:r>
            <a:r>
              <a:rPr lang="en-US" sz="1600" b="1" dirty="0" err="1" smtClean="0">
                <a:latin typeface="Consolas" panose="020B0609020204030204" pitchFamily="49" charset="0"/>
              </a:rPr>
              <a:t>về</a:t>
            </a:r>
            <a:r>
              <a:rPr lang="en-US" sz="1600" b="1" dirty="0" smtClean="0">
                <a:latin typeface="Consolas" panose="020B0609020204030204" pitchFamily="49" charset="0"/>
              </a:rPr>
              <a:t> </a:t>
            </a:r>
            <a:r>
              <a:rPr lang="en-US" sz="1600" b="1" dirty="0" err="1" smtClean="0">
                <a:latin typeface="Consolas" panose="020B0609020204030204" pitchFamily="49" charset="0"/>
              </a:rPr>
              <a:t>chuyển</a:t>
            </a:r>
            <a:r>
              <a:rPr lang="en-US" sz="1600" b="1" dirty="0" smtClean="0">
                <a:latin typeface="Consolas" panose="020B0609020204030204" pitchFamily="49" charset="0"/>
              </a:rPr>
              <a:t> </a:t>
            </a:r>
            <a:r>
              <a:rPr lang="en-US" sz="1600" b="1" dirty="0" err="1" smtClean="0">
                <a:latin typeface="Consolas" panose="020B0609020204030204" pitchFamily="49" charset="0"/>
              </a:rPr>
              <a:t>đổi</a:t>
            </a:r>
            <a:r>
              <a:rPr lang="en-US" sz="1600" b="1" dirty="0" smtClean="0">
                <a:latin typeface="Consolas" panose="020B0609020204030204" pitchFamily="49" charset="0"/>
              </a:rPr>
              <a:t> File</a:t>
            </a: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Nâng</a:t>
            </a:r>
            <a:r>
              <a:rPr lang="en-US" sz="1600" b="1" dirty="0" smtClean="0">
                <a:latin typeface="Consolas" panose="020B0609020204030204" pitchFamily="49" charset="0"/>
              </a:rPr>
              <a:t> </a:t>
            </a:r>
            <a:r>
              <a:rPr lang="en-US" sz="1600" b="1" dirty="0" err="1" smtClean="0">
                <a:latin typeface="Consolas" panose="020B0609020204030204" pitchFamily="49" charset="0"/>
              </a:rPr>
              <a:t>cao</a:t>
            </a:r>
            <a:r>
              <a:rPr lang="en-US" sz="1600" b="1" dirty="0" smtClean="0">
                <a:latin typeface="Consolas" panose="020B0609020204030204" pitchFamily="49" charset="0"/>
              </a:rPr>
              <a:t> </a:t>
            </a:r>
            <a:r>
              <a:rPr lang="en-US" sz="1600" b="1" dirty="0" err="1" smtClean="0">
                <a:latin typeface="Consolas" panose="020B0609020204030204" pitchFamily="49" charset="0"/>
              </a:rPr>
              <a:t>kỹ</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r>
              <a:rPr lang="en-US" sz="1600" b="1" dirty="0" smtClean="0">
                <a:latin typeface="Consolas" panose="020B0609020204030204" pitchFamily="49" charset="0"/>
              </a:rPr>
              <a:t> </a:t>
            </a:r>
            <a:r>
              <a:rPr lang="en-US" sz="1600" b="1" dirty="0" err="1" smtClean="0">
                <a:latin typeface="Consolas" panose="020B0609020204030204" pitchFamily="49" charset="0"/>
              </a:rPr>
              <a:t>thiết</a:t>
            </a:r>
            <a:r>
              <a:rPr lang="en-US" sz="1600" b="1" dirty="0" smtClean="0">
                <a:latin typeface="Consolas" panose="020B0609020204030204" pitchFamily="49" charset="0"/>
              </a:rPr>
              <a:t> </a:t>
            </a:r>
            <a:r>
              <a:rPr lang="en-US" sz="1600" b="1" dirty="0" err="1" smtClean="0">
                <a:latin typeface="Consolas" panose="020B0609020204030204" pitchFamily="49" charset="0"/>
              </a:rPr>
              <a:t>kế</a:t>
            </a:r>
            <a:r>
              <a:rPr lang="en-US" sz="1600" b="1" dirty="0" smtClean="0">
                <a:latin typeface="Consolas" panose="020B0609020204030204" pitchFamily="49" charset="0"/>
              </a:rPr>
              <a:t> </a:t>
            </a:r>
            <a:r>
              <a:rPr lang="en-US" sz="1600" b="1" dirty="0" err="1" smtClean="0">
                <a:latin typeface="Consolas" panose="020B0609020204030204" pitchFamily="49" charset="0"/>
              </a:rPr>
              <a:t>giao</a:t>
            </a:r>
            <a:r>
              <a:rPr lang="en-US" sz="1600" b="1" dirty="0" smtClean="0">
                <a:latin typeface="Consolas" panose="020B0609020204030204" pitchFamily="49" charset="0"/>
              </a:rPr>
              <a:t> </a:t>
            </a:r>
            <a:r>
              <a:rPr lang="en-US" sz="1600" b="1" dirty="0" err="1" smtClean="0">
                <a:latin typeface="Consolas" panose="020B0609020204030204" pitchFamily="49" charset="0"/>
              </a:rPr>
              <a:t>diện</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cơ</a:t>
            </a:r>
            <a:r>
              <a:rPr lang="en-US" sz="1600" b="1" dirty="0" smtClean="0">
                <a:latin typeface="Consolas" panose="020B0609020204030204" pitchFamily="49" charset="0"/>
              </a:rPr>
              <a:t> </a:t>
            </a:r>
            <a:r>
              <a:rPr lang="en-US" sz="1600" b="1" dirty="0" err="1" smtClean="0">
                <a:latin typeface="Consolas" panose="020B0609020204030204" pitchFamily="49" charset="0"/>
              </a:rPr>
              <a:t>sở</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endParaRPr lang="en-US" sz="1600" b="1" dirty="0" smtClean="0">
              <a:latin typeface="Consolas" panose="020B0609020204030204" pitchFamily="49" charset="0"/>
            </a:endParaRPr>
          </a:p>
        </p:txBody>
      </p:sp>
      <p:sp>
        <p:nvSpPr>
          <p:cNvPr id="12" name="TextBox 11">
            <a:extLst>
              <a:ext uri="{FF2B5EF4-FFF2-40B4-BE49-F238E27FC236}">
                <a16:creationId xmlns="" xmlns:a16="http://schemas.microsoft.com/office/drawing/2014/main" id="{B1B1690E-775A-44FE-AF79-1516856EBABB}"/>
              </a:ext>
            </a:extLst>
          </p:cNvPr>
          <p:cNvSpPr txBox="1"/>
          <p:nvPr/>
        </p:nvSpPr>
        <p:spPr>
          <a:xfrm>
            <a:off x="179512" y="906130"/>
            <a:ext cx="1418978"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1. ĐẠT ĐƯỢC</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3" name="TextBox 12">
            <a:extLst>
              <a:ext uri="{FF2B5EF4-FFF2-40B4-BE49-F238E27FC236}">
                <a16:creationId xmlns="" xmlns:a16="http://schemas.microsoft.com/office/drawing/2014/main" id="{DC132CFF-78F5-44E8-8D0B-13D2765161A3}"/>
              </a:ext>
            </a:extLst>
          </p:cNvPr>
          <p:cNvSpPr txBox="1"/>
          <p:nvPr/>
        </p:nvSpPr>
        <p:spPr>
          <a:xfrm>
            <a:off x="211663" y="1277925"/>
            <a:ext cx="148630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Bản</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thân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14" name="TextBox 13">
            <a:extLst>
              <a:ext uri="{FF2B5EF4-FFF2-40B4-BE49-F238E27FC236}">
                <a16:creationId xmlns="" xmlns:a16="http://schemas.microsoft.com/office/drawing/2014/main" id="{DC132CFF-78F5-44E8-8D0B-13D2765161A3}"/>
              </a:ext>
            </a:extLst>
          </p:cNvPr>
          <p:cNvSpPr txBox="1"/>
          <p:nvPr/>
        </p:nvSpPr>
        <p:spPr>
          <a:xfrm>
            <a:off x="211663" y="3453030"/>
            <a:ext cx="148630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Sản</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phẩm</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15" name="TextBox 14">
            <a:extLst>
              <a:ext uri="{FF2B5EF4-FFF2-40B4-BE49-F238E27FC236}">
                <a16:creationId xmlns="" xmlns:a16="http://schemas.microsoft.com/office/drawing/2014/main" id="{6C76BD82-EF5C-428B-B619-0CE782F888DB}"/>
              </a:ext>
            </a:extLst>
          </p:cNvPr>
          <p:cNvSpPr txBox="1"/>
          <p:nvPr/>
        </p:nvSpPr>
        <p:spPr>
          <a:xfrm>
            <a:off x="107503" y="3817374"/>
            <a:ext cx="7704855" cy="1200329"/>
          </a:xfrm>
          <a:prstGeom prst="rect">
            <a:avLst/>
          </a:prstGeom>
          <a:noFill/>
        </p:spPr>
        <p:txBody>
          <a:bodyPr wrap="square" rtlCol="0">
            <a:spAutoFit/>
          </a:bodyPr>
          <a:lstStyle/>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Giao</a:t>
            </a:r>
            <a:r>
              <a:rPr lang="en-US" sz="1600" b="1" dirty="0" smtClean="0">
                <a:latin typeface="Consolas" panose="020B0609020204030204" pitchFamily="49" charset="0"/>
              </a:rPr>
              <a:t> </a:t>
            </a:r>
            <a:r>
              <a:rPr lang="en-US" sz="1600" b="1" dirty="0" err="1" smtClean="0">
                <a:latin typeface="Consolas" panose="020B0609020204030204" pitchFamily="49" charset="0"/>
              </a:rPr>
              <a:t>diện</a:t>
            </a:r>
            <a:r>
              <a:rPr lang="en-US" sz="1600" b="1" dirty="0" smtClean="0">
                <a:latin typeface="Consolas" panose="020B0609020204030204" pitchFamily="49" charset="0"/>
              </a:rPr>
              <a:t> </a:t>
            </a:r>
            <a:r>
              <a:rPr lang="en-US" sz="1600" b="1" dirty="0" err="1" smtClean="0">
                <a:latin typeface="Consolas" panose="020B0609020204030204" pitchFamily="49" charset="0"/>
              </a:rPr>
              <a:t>bắt</a:t>
            </a:r>
            <a:r>
              <a:rPr lang="en-US" sz="1600" b="1" dirty="0" smtClean="0">
                <a:latin typeface="Consolas" panose="020B0609020204030204" pitchFamily="49" charset="0"/>
              </a:rPr>
              <a:t> </a:t>
            </a:r>
            <a:r>
              <a:rPr lang="en-US" sz="1600" b="1" dirty="0" err="1" smtClean="0">
                <a:latin typeface="Consolas" panose="020B0609020204030204" pitchFamily="49" charset="0"/>
              </a:rPr>
              <a:t>mắt</a:t>
            </a:r>
            <a:r>
              <a:rPr lang="en-US" sz="1600" b="1" dirty="0" smtClean="0">
                <a:latin typeface="Consolas" panose="020B0609020204030204" pitchFamily="49" charset="0"/>
              </a:rPr>
              <a:t>, </a:t>
            </a:r>
            <a:r>
              <a:rPr lang="en-US" sz="1600" b="1" dirty="0" err="1" smtClean="0">
                <a:latin typeface="Consolas" panose="020B0609020204030204" pitchFamily="49" charset="0"/>
              </a:rPr>
              <a:t>dễ</a:t>
            </a:r>
            <a:r>
              <a:rPr lang="en-US" sz="1600" b="1" dirty="0" smtClean="0">
                <a:latin typeface="Consolas" panose="020B0609020204030204" pitchFamily="49" charset="0"/>
              </a:rPr>
              <a:t> </a:t>
            </a:r>
            <a:r>
              <a:rPr lang="en-US" sz="1600" b="1" dirty="0" err="1" smtClean="0">
                <a:latin typeface="Consolas" panose="020B0609020204030204" pitchFamily="49" charset="0"/>
              </a:rPr>
              <a:t>sử</a:t>
            </a:r>
            <a:r>
              <a:rPr lang="en-US" sz="1600" b="1" dirty="0" smtClean="0">
                <a:latin typeface="Consolas" panose="020B0609020204030204" pitchFamily="49" charset="0"/>
              </a:rPr>
              <a:t> </a:t>
            </a:r>
            <a:r>
              <a:rPr lang="en-US" sz="1600" b="1" dirty="0" err="1" smtClean="0">
                <a:latin typeface="Consolas" panose="020B0609020204030204" pitchFamily="49" charset="0"/>
              </a:rPr>
              <a:t>dụng</a:t>
            </a:r>
            <a:endParaRPr lang="en-US" sz="1600" b="1" dirty="0" smtClean="0">
              <a:latin typeface="Consolas" panose="020B0609020204030204" pitchFamily="49" charset="0"/>
            </a:endParaRP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r>
              <a:rPr lang="en-US" sz="1600" b="1" dirty="0" smtClean="0">
                <a:latin typeface="Consolas" panose="020B0609020204030204" pitchFamily="49" charset="0"/>
              </a:rPr>
              <a:t> </a:t>
            </a:r>
            <a:r>
              <a:rPr lang="en-US" sz="1600" b="1" dirty="0" err="1" smtClean="0">
                <a:latin typeface="Consolas" panose="020B0609020204030204" pitchFamily="49" charset="0"/>
              </a:rPr>
              <a:t>đa</a:t>
            </a:r>
            <a:r>
              <a:rPr lang="en-US" sz="1600" b="1" dirty="0" smtClean="0">
                <a:latin typeface="Consolas" panose="020B0609020204030204" pitchFamily="49" charset="0"/>
              </a:rPr>
              <a:t> </a:t>
            </a:r>
            <a:r>
              <a:rPr lang="en-US" sz="1600" b="1" dirty="0" err="1" smtClean="0">
                <a:latin typeface="Consolas" panose="020B0609020204030204" pitchFamily="49" charset="0"/>
              </a:rPr>
              <a:t>dạng</a:t>
            </a:r>
            <a:endParaRPr lang="en-US" sz="1600" b="1" dirty="0" smtClean="0">
              <a:latin typeface="Consolas" panose="020B0609020204030204" pitchFamily="49" charset="0"/>
            </a:endParaRP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Tích</a:t>
            </a:r>
            <a:r>
              <a:rPr lang="en-US" sz="1600" b="1" dirty="0" smtClean="0">
                <a:latin typeface="Consolas" panose="020B0609020204030204" pitchFamily="49" charset="0"/>
              </a:rPr>
              <a:t> </a:t>
            </a:r>
            <a:r>
              <a:rPr lang="en-US" sz="1600" b="1" dirty="0" err="1" smtClean="0">
                <a:latin typeface="Consolas" panose="020B0609020204030204" pitchFamily="49" charset="0"/>
              </a:rPr>
              <a:t>hợp</a:t>
            </a:r>
            <a:r>
              <a:rPr lang="en-US" sz="1600" b="1" dirty="0" smtClean="0">
                <a:latin typeface="Consolas" panose="020B0609020204030204" pitchFamily="49" charset="0"/>
              </a:rPr>
              <a:t> </a:t>
            </a:r>
            <a:r>
              <a:rPr lang="en-US" sz="1600" b="1" dirty="0" err="1" smtClean="0">
                <a:latin typeface="Consolas" panose="020B0609020204030204" pitchFamily="49" charset="0"/>
              </a:rPr>
              <a:t>thanh</a:t>
            </a:r>
            <a:r>
              <a:rPr lang="en-US" sz="1600" b="1" dirty="0" smtClean="0">
                <a:latin typeface="Consolas" panose="020B0609020204030204" pitchFamily="49" charset="0"/>
              </a:rPr>
              <a:t> </a:t>
            </a:r>
            <a:r>
              <a:rPr lang="en-US" sz="1600" b="1" dirty="0" err="1" smtClean="0">
                <a:latin typeface="Consolas" panose="020B0609020204030204" pitchFamily="49" charset="0"/>
              </a:rPr>
              <a:t>toán</a:t>
            </a:r>
            <a:endParaRPr lang="en-US" sz="1600" b="1" dirty="0" smtClean="0">
              <a:latin typeface="Consolas" panose="020B0609020204030204" pitchFamily="49" charset="0"/>
            </a:endParaRPr>
          </a:p>
        </p:txBody>
      </p:sp>
      <p:pic>
        <p:nvPicPr>
          <p:cNvPr id="1030" name="Picture 6" descr="Khung kết quả (Results framework - RF) là g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674968"/>
            <a:ext cx="3770375" cy="21208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3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圆角矩形 11"/>
          <p:cNvSpPr/>
          <p:nvPr/>
        </p:nvSpPr>
        <p:spPr>
          <a:xfrm>
            <a:off x="1271587" y="924661"/>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240943" y="982793"/>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TỔNG QUAN BÀI TOÁN</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4" name="矩形 3"/>
          <p:cNvSpPr/>
          <p:nvPr/>
        </p:nvSpPr>
        <p:spPr>
          <a:xfrm>
            <a:off x="0" y="260350"/>
            <a:ext cx="1271588" cy="431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8437" name="文本框 14"/>
          <p:cNvSpPr txBox="1">
            <a:spLocks noChangeArrowheads="1"/>
          </p:cNvSpPr>
          <p:nvPr/>
        </p:nvSpPr>
        <p:spPr bwMode="auto">
          <a:xfrm>
            <a:off x="1609728" y="314789"/>
            <a:ext cx="6619507" cy="461665"/>
          </a:xfrm>
          <a:prstGeom prst="rect">
            <a:avLst/>
          </a:prstGeom>
          <a:noFill/>
          <a:ln w="9525">
            <a:noFill/>
            <a:miter lim="800000"/>
          </a:ln>
        </p:spPr>
        <p:txBody>
          <a:bodyPr wrap="square">
            <a:spAutoFit/>
          </a:bodyPr>
          <a:lstStyle/>
          <a:p>
            <a:r>
              <a:rPr lang="en-US" altLang="zh-CN" sz="24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sym typeface="+mn-ea"/>
              </a:rPr>
              <a:t>NỘI DUNG</a:t>
            </a:r>
            <a:r>
              <a:rPr lang="vi-VN" altLang="zh-CN" sz="2400" b="1" dirty="0">
                <a:solidFill>
                  <a:schemeClr val="accent1">
                    <a:lumMod val="75000"/>
                  </a:schemeClr>
                </a:solidFill>
                <a:ea typeface="微软雅黑" panose="020B0503020204020204" pitchFamily="34" charset="-122"/>
                <a:sym typeface="+mn-ea"/>
              </a:rPr>
              <a:t>	</a:t>
            </a:r>
            <a:endParaRPr lang="en-US" altLang="zh-CN" sz="2400" b="1" dirty="0">
              <a:solidFill>
                <a:schemeClr val="accent1">
                  <a:lumMod val="75000"/>
                </a:schemeClr>
              </a:solidFill>
              <a:ea typeface="微软雅黑" panose="020B0503020204020204" pitchFamily="34" charset="-122"/>
              <a:cs typeface="造字工房悦黑体验版常规体"/>
              <a:sym typeface="+mn-ea"/>
            </a:endParaRPr>
          </a:p>
        </p:txBody>
      </p:sp>
      <p:pic>
        <p:nvPicPr>
          <p:cNvPr id="7" name="Picture 6" descr="Icon&#10;&#10;Description automatically generated">
            <a:extLst>
              <a:ext uri="{FF2B5EF4-FFF2-40B4-BE49-F238E27FC236}">
                <a16:creationId xmlns="" xmlns:a16="http://schemas.microsoft.com/office/drawing/2014/main"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202" y="1005434"/>
            <a:ext cx="648517" cy="621110"/>
          </a:xfrm>
          <a:prstGeom prst="rect">
            <a:avLst/>
          </a:prstGeom>
        </p:spPr>
      </p:pic>
      <p:sp>
        <p:nvSpPr>
          <p:cNvPr id="26" name="圆角矩形 11"/>
          <p:cNvSpPr/>
          <p:nvPr/>
        </p:nvSpPr>
        <p:spPr>
          <a:xfrm>
            <a:off x="1271587" y="1894636"/>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2240943" y="1952768"/>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PHÂN TÍCH VÀ THIẾT KẾ HỆ THỐNG</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29" name="Picture 28" descr="Icon&#10;&#10;Description automatically generated">
            <a:extLst>
              <a:ext uri="{FF2B5EF4-FFF2-40B4-BE49-F238E27FC236}">
                <a16:creationId xmlns="" xmlns:a16="http://schemas.microsoft.com/office/drawing/2014/main" id="{802C600D-EEA2-4BF8-B497-7410DA88A2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471" y="2029148"/>
            <a:ext cx="542425" cy="542425"/>
          </a:xfrm>
          <a:prstGeom prst="rect">
            <a:avLst/>
          </a:prstGeom>
        </p:spPr>
      </p:pic>
      <p:sp>
        <p:nvSpPr>
          <p:cNvPr id="36" name="圆角矩形 11"/>
          <p:cNvSpPr/>
          <p:nvPr/>
        </p:nvSpPr>
        <p:spPr>
          <a:xfrm>
            <a:off x="1272063" y="2864611"/>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2241419" y="2922743"/>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XÂY DỰNG VÀ TRIỂN KHAI HỆ THỐNG</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40" name="Picture 39" descr="Icon&#10;&#10;Description automatically generated">
            <a:extLst>
              <a:ext uri="{FF2B5EF4-FFF2-40B4-BE49-F238E27FC236}">
                <a16:creationId xmlns="" xmlns:a16="http://schemas.microsoft.com/office/drawing/2014/main" id="{C0F1058E-7325-448A-B150-CFA7C68342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3027" y="2922743"/>
            <a:ext cx="779684" cy="707989"/>
          </a:xfrm>
          <a:prstGeom prst="rect">
            <a:avLst/>
          </a:prstGeom>
        </p:spPr>
      </p:pic>
      <p:sp>
        <p:nvSpPr>
          <p:cNvPr id="15" name="圆角矩形 11"/>
          <p:cNvSpPr/>
          <p:nvPr/>
        </p:nvSpPr>
        <p:spPr>
          <a:xfrm>
            <a:off x="1271587" y="3834586"/>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40943" y="3892718"/>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KẾT LUẬN</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3" name="Oval 2"/>
          <p:cNvSpPr/>
          <p:nvPr/>
        </p:nvSpPr>
        <p:spPr bwMode="gray">
          <a:xfrm>
            <a:off x="1405906" y="3898408"/>
            <a:ext cx="635131" cy="637563"/>
          </a:xfrm>
          <a:prstGeom prst="ellipse">
            <a:avLst/>
          </a:prstGeom>
          <a:blipFill rotWithShape="1">
            <a:blip r:embed="rId6"/>
            <a:stretch>
              <a:fillRect b="-3000"/>
            </a:stretch>
          </a:blip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矩形 32">
            <a:extLst>
              <a:ext uri="{FF2B5EF4-FFF2-40B4-BE49-F238E27FC236}">
                <a16:creationId xmlns="" xmlns:a16="http://schemas.microsoft.com/office/drawing/2014/main" id="{5E241555-2105-41E9-8CBB-C0C2BAFA4E13}"/>
              </a:ext>
            </a:extLst>
          </p:cNvPr>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0" name="矩形 33">
            <a:extLst>
              <a:ext uri="{FF2B5EF4-FFF2-40B4-BE49-F238E27FC236}">
                <a16:creationId xmlns="" xmlns:a16="http://schemas.microsoft.com/office/drawing/2014/main" id="{408EE7CA-C467-4EC1-BEA5-9B09F1AE69D7}"/>
              </a:ext>
            </a:extLst>
          </p:cNvPr>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34">
            <a:extLst>
              <a:ext uri="{FF2B5EF4-FFF2-40B4-BE49-F238E27FC236}">
                <a16:creationId xmlns="" xmlns:a16="http://schemas.microsoft.com/office/drawing/2014/main" id="{6DAA693C-D5B5-496D-8E1C-D9240E13C90F}"/>
              </a:ext>
            </a:extLst>
          </p:cNvPr>
          <p:cNvSpPr/>
          <p:nvPr/>
        </p:nvSpPr>
        <p:spPr>
          <a:xfrm>
            <a:off x="0" y="260350"/>
            <a:ext cx="1271588" cy="431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6" name="TextBox 5">
            <a:extLst>
              <a:ext uri="{FF2B5EF4-FFF2-40B4-BE49-F238E27FC236}">
                <a16:creationId xmlns="" xmlns:a16="http://schemas.microsoft.com/office/drawing/2014/main" id="{E912126C-1E56-4D30-B93E-C4B292613519}"/>
              </a:ext>
            </a:extLst>
          </p:cNvPr>
          <p:cNvSpPr txBox="1"/>
          <p:nvPr/>
        </p:nvSpPr>
        <p:spPr>
          <a:xfrm>
            <a:off x="1763688" y="391598"/>
            <a:ext cx="119776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KẾT LUẬN</a:t>
            </a:r>
          </a:p>
        </p:txBody>
      </p:sp>
      <p:sp>
        <p:nvSpPr>
          <p:cNvPr id="12" name="TextBox 11">
            <a:extLst>
              <a:ext uri="{FF2B5EF4-FFF2-40B4-BE49-F238E27FC236}">
                <a16:creationId xmlns="" xmlns:a16="http://schemas.microsoft.com/office/drawing/2014/main" id="{B1B1690E-775A-44FE-AF79-1516856EBABB}"/>
              </a:ext>
            </a:extLst>
          </p:cNvPr>
          <p:cNvSpPr txBox="1"/>
          <p:nvPr/>
        </p:nvSpPr>
        <p:spPr>
          <a:xfrm>
            <a:off x="179512" y="906130"/>
            <a:ext cx="1306768"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2. HẠN CHẾ</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5" name="TextBox 14">
            <a:extLst>
              <a:ext uri="{FF2B5EF4-FFF2-40B4-BE49-F238E27FC236}">
                <a16:creationId xmlns="" xmlns:a16="http://schemas.microsoft.com/office/drawing/2014/main" id="{6C76BD82-EF5C-428B-B619-0CE782F888DB}"/>
              </a:ext>
            </a:extLst>
          </p:cNvPr>
          <p:cNvSpPr txBox="1"/>
          <p:nvPr/>
        </p:nvSpPr>
        <p:spPr>
          <a:xfrm>
            <a:off x="179512" y="1275313"/>
            <a:ext cx="4176463" cy="2677656"/>
          </a:xfrm>
          <a:prstGeom prst="rect">
            <a:avLst/>
          </a:prstGeom>
          <a:noFill/>
        </p:spPr>
        <p:txBody>
          <a:bodyPr wrap="square" rtlCol="0">
            <a:spAutoFit/>
          </a:bodyPr>
          <a:lstStyle/>
          <a:p>
            <a:pPr marL="285750" indent="-285750" algn="just">
              <a:lnSpc>
                <a:spcPct val="150000"/>
              </a:lnSpc>
              <a:buFontTx/>
              <a:buChar char="-"/>
            </a:pPr>
            <a:r>
              <a:rPr lang="en-US" sz="1600" b="1" dirty="0" err="1" smtClean="0">
                <a:latin typeface="Consolas" panose="020B0609020204030204" pitchFamily="49" charset="0"/>
              </a:rPr>
              <a:t>Phân</a:t>
            </a:r>
            <a:r>
              <a:rPr lang="en-US" sz="1600" b="1" dirty="0" smtClean="0">
                <a:latin typeface="Consolas" panose="020B0609020204030204" pitchFamily="49" charset="0"/>
              </a:rPr>
              <a:t> </a:t>
            </a:r>
            <a:r>
              <a:rPr lang="en-US" sz="1600" b="1" dirty="0" err="1" smtClean="0">
                <a:latin typeface="Consolas" panose="020B0609020204030204" pitchFamily="49" charset="0"/>
              </a:rPr>
              <a:t>tích</a:t>
            </a:r>
            <a:r>
              <a:rPr lang="en-US" sz="1600" b="1" dirty="0" smtClean="0">
                <a:latin typeface="Consolas" panose="020B0609020204030204" pitchFamily="49" charset="0"/>
              </a:rPr>
              <a:t> </a:t>
            </a:r>
            <a:r>
              <a:rPr lang="en-US" sz="1600" b="1" dirty="0" err="1" smtClean="0">
                <a:latin typeface="Consolas" panose="020B0609020204030204" pitchFamily="49" charset="0"/>
              </a:rPr>
              <a:t>thiết</a:t>
            </a:r>
            <a:r>
              <a:rPr lang="en-US" sz="1600" b="1" dirty="0" smtClean="0">
                <a:latin typeface="Consolas" panose="020B0609020204030204" pitchFamily="49" charset="0"/>
              </a:rPr>
              <a:t> </a:t>
            </a:r>
            <a:r>
              <a:rPr lang="en-US" sz="1600" b="1" dirty="0" err="1" smtClean="0">
                <a:latin typeface="Consolas" panose="020B0609020204030204" pitchFamily="49" charset="0"/>
              </a:rPr>
              <a:t>kế</a:t>
            </a:r>
            <a:r>
              <a:rPr lang="en-US" sz="1600" b="1" dirty="0" smtClean="0">
                <a:latin typeface="Consolas" panose="020B0609020204030204" pitchFamily="49" charset="0"/>
              </a:rPr>
              <a:t> </a:t>
            </a:r>
            <a:r>
              <a:rPr lang="en-US" sz="1600" b="1" dirty="0" err="1" smtClean="0">
                <a:latin typeface="Consolas" panose="020B0609020204030204" pitchFamily="49" charset="0"/>
              </a:rPr>
              <a:t>còn</a:t>
            </a:r>
            <a:r>
              <a:rPr lang="en-US" sz="1600" b="1" dirty="0" smtClean="0">
                <a:latin typeface="Consolas" panose="020B0609020204030204" pitchFamily="49" charset="0"/>
              </a:rPr>
              <a:t> </a:t>
            </a:r>
            <a:r>
              <a:rPr lang="en-US" sz="1600" b="1" dirty="0" err="1" smtClean="0">
                <a:latin typeface="Consolas" panose="020B0609020204030204" pitchFamily="49" charset="0"/>
              </a:rPr>
              <a:t>nhiều</a:t>
            </a:r>
            <a:r>
              <a:rPr lang="en-US" sz="1600" b="1" dirty="0" smtClean="0">
                <a:latin typeface="Consolas" panose="020B0609020204030204" pitchFamily="49" charset="0"/>
              </a:rPr>
              <a:t> </a:t>
            </a:r>
            <a:r>
              <a:rPr lang="en-US" sz="1600" b="1" dirty="0" err="1" smtClean="0">
                <a:latin typeface="Consolas" panose="020B0609020204030204" pitchFamily="49" charset="0"/>
              </a:rPr>
              <a:t>thiếu</a:t>
            </a:r>
            <a:r>
              <a:rPr lang="en-US" sz="1600" b="1" dirty="0" smtClean="0">
                <a:latin typeface="Consolas" panose="020B0609020204030204" pitchFamily="49" charset="0"/>
              </a:rPr>
              <a:t> </a:t>
            </a:r>
            <a:r>
              <a:rPr lang="en-US" sz="1600" b="1" dirty="0" err="1" smtClean="0">
                <a:latin typeface="Consolas" panose="020B0609020204030204" pitchFamily="49" charset="0"/>
              </a:rPr>
              <a:t>sót</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Bảo</a:t>
            </a:r>
            <a:r>
              <a:rPr lang="en-US" sz="1600" b="1" dirty="0" smtClean="0">
                <a:latin typeface="Consolas" panose="020B0609020204030204" pitchFamily="49" charset="0"/>
              </a:rPr>
              <a:t> </a:t>
            </a:r>
            <a:r>
              <a:rPr lang="en-US" sz="1600" b="1" dirty="0" err="1" smtClean="0">
                <a:latin typeface="Consolas" panose="020B0609020204030204" pitchFamily="49" charset="0"/>
              </a:rPr>
              <a:t>mật</a:t>
            </a:r>
            <a:r>
              <a:rPr lang="en-US" sz="1600" b="1" dirty="0" smtClean="0">
                <a:latin typeface="Consolas" panose="020B0609020204030204" pitchFamily="49" charset="0"/>
              </a:rPr>
              <a:t> </a:t>
            </a: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cao</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Các</a:t>
            </a:r>
            <a:r>
              <a:rPr lang="en-US" sz="1600" b="1" dirty="0" smtClean="0">
                <a:latin typeface="Consolas" panose="020B0609020204030204" pitchFamily="49" charset="0"/>
              </a:rPr>
              <a:t> </a:t>
            </a:r>
            <a:r>
              <a:rPr lang="en-US" sz="1600" b="1" dirty="0" err="1" smtClean="0">
                <a:latin typeface="Consolas" panose="020B0609020204030204" pitchFamily="49" charset="0"/>
              </a:rPr>
              <a:t>chức</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r>
              <a:rPr lang="en-US" sz="1600" b="1" dirty="0" smtClean="0">
                <a:latin typeface="Consolas" panose="020B0609020204030204" pitchFamily="49" charset="0"/>
              </a:rPr>
              <a:t> </a:t>
            </a: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đa</a:t>
            </a:r>
            <a:r>
              <a:rPr lang="en-US" sz="1600" b="1" dirty="0" smtClean="0">
                <a:latin typeface="Consolas" panose="020B0609020204030204" pitchFamily="49" charset="0"/>
              </a:rPr>
              <a:t> </a:t>
            </a:r>
            <a:r>
              <a:rPr lang="en-US" sz="1600" b="1" dirty="0" err="1" smtClean="0">
                <a:latin typeface="Consolas" panose="020B0609020204030204" pitchFamily="49" charset="0"/>
              </a:rPr>
              <a:t>dạng</a:t>
            </a:r>
            <a:endParaRPr lang="en-US" sz="1600" b="1" dirty="0" smtClean="0">
              <a:latin typeface="Consolas" panose="020B0609020204030204" pitchFamily="49" charset="0"/>
            </a:endParaRPr>
          </a:p>
          <a:p>
            <a:pPr marL="285750" indent="-285750" algn="just">
              <a:lnSpc>
                <a:spcPct val="150000"/>
              </a:lnSpc>
              <a:buFontTx/>
              <a:buChar char="-"/>
            </a:pPr>
            <a:r>
              <a:rPr lang="en-US" sz="1600" b="1" dirty="0" smtClean="0">
                <a:latin typeface="Consolas" panose="020B0609020204030204" pitchFamily="49" charset="0"/>
              </a:rPr>
              <a:t>Website </a:t>
            </a:r>
            <a:r>
              <a:rPr lang="en-US" sz="1600" b="1" dirty="0" err="1">
                <a:latin typeface="Consolas" panose="020B0609020204030204" pitchFamily="49" charset="0"/>
              </a:rPr>
              <a:t>t</a:t>
            </a:r>
            <a:r>
              <a:rPr lang="en-US" sz="1600" b="1" dirty="0" err="1" smtClean="0">
                <a:latin typeface="Consolas" panose="020B0609020204030204" pitchFamily="49" charset="0"/>
              </a:rPr>
              <a:t>hiếu</a:t>
            </a:r>
            <a:r>
              <a:rPr lang="en-US" sz="1600" b="1" dirty="0" smtClean="0">
                <a:latin typeface="Consolas" panose="020B0609020204030204" pitchFamily="49" charset="0"/>
              </a:rPr>
              <a:t> </a:t>
            </a:r>
            <a:r>
              <a:rPr lang="en-US" sz="1600" b="1" dirty="0" err="1" smtClean="0">
                <a:latin typeface="Consolas" panose="020B0609020204030204" pitchFamily="49" charset="0"/>
              </a:rPr>
              <a:t>tính</a:t>
            </a:r>
            <a:r>
              <a:rPr lang="en-US" sz="1600" b="1" dirty="0" smtClean="0">
                <a:latin typeface="Consolas" panose="020B0609020204030204" pitchFamily="49" charset="0"/>
              </a:rPr>
              <a:t> </a:t>
            </a:r>
            <a:r>
              <a:rPr lang="en-US" sz="1600" b="1" dirty="0" err="1" smtClean="0">
                <a:latin typeface="Consolas" panose="020B0609020204030204" pitchFamily="49" charset="0"/>
              </a:rPr>
              <a:t>hoàn</a:t>
            </a:r>
            <a:r>
              <a:rPr lang="en-US" sz="1600" b="1" dirty="0" smtClean="0">
                <a:latin typeface="Consolas" panose="020B0609020204030204" pitchFamily="49" charset="0"/>
              </a:rPr>
              <a:t> </a:t>
            </a:r>
            <a:r>
              <a:rPr lang="en-US" sz="1600" b="1" dirty="0" err="1" smtClean="0">
                <a:latin typeface="Consolas" panose="020B0609020204030204" pitchFamily="49" charset="0"/>
              </a:rPr>
              <a:t>thiện</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áp</a:t>
            </a:r>
            <a:r>
              <a:rPr lang="en-US" sz="1600" b="1" dirty="0" smtClean="0">
                <a:latin typeface="Consolas" panose="020B0609020204030204" pitchFamily="49" charset="0"/>
              </a:rPr>
              <a:t> </a:t>
            </a:r>
            <a:r>
              <a:rPr lang="en-US" sz="1600" b="1" dirty="0" err="1" smtClean="0">
                <a:latin typeface="Consolas" panose="020B0609020204030204" pitchFamily="49" charset="0"/>
              </a:rPr>
              <a:t>dụng</a:t>
            </a:r>
            <a:r>
              <a:rPr lang="en-US" sz="1600" b="1" dirty="0" smtClean="0">
                <a:latin typeface="Consolas" panose="020B0609020204030204" pitchFamily="49" charset="0"/>
              </a:rPr>
              <a:t> </a:t>
            </a:r>
            <a:r>
              <a:rPr lang="en-US" sz="1600" b="1" dirty="0" err="1" smtClean="0">
                <a:latin typeface="Consolas" panose="020B0609020204030204" pitchFamily="49" charset="0"/>
              </a:rPr>
              <a:t>vào</a:t>
            </a:r>
            <a:r>
              <a:rPr lang="en-US" sz="1600" b="1" dirty="0" smtClean="0">
                <a:latin typeface="Consolas" panose="020B0609020204030204" pitchFamily="49" charset="0"/>
              </a:rPr>
              <a:t> </a:t>
            </a:r>
            <a:r>
              <a:rPr lang="en-US" sz="1600" b="1" dirty="0" err="1" smtClean="0">
                <a:latin typeface="Consolas" panose="020B0609020204030204" pitchFamily="49" charset="0"/>
              </a:rPr>
              <a:t>thực</a:t>
            </a:r>
            <a:r>
              <a:rPr lang="en-US" sz="1600" b="1" dirty="0" smtClean="0">
                <a:latin typeface="Consolas" panose="020B0609020204030204" pitchFamily="49" charset="0"/>
              </a:rPr>
              <a:t> </a:t>
            </a:r>
            <a:r>
              <a:rPr lang="en-US" sz="1600" b="1" dirty="0" err="1" smtClean="0">
                <a:latin typeface="Consolas" panose="020B0609020204030204" pitchFamily="49" charset="0"/>
              </a:rPr>
              <a:t>tế</a:t>
            </a:r>
            <a:endParaRPr lang="en-US" sz="1600" b="1" dirty="0" smtClean="0">
              <a:latin typeface="Consolas" panose="020B0609020204030204" pitchFamily="49" charset="0"/>
            </a:endParaRPr>
          </a:p>
          <a:p>
            <a:pPr marL="285750" indent="-285750" algn="just">
              <a:lnSpc>
                <a:spcPct val="150000"/>
              </a:lnSpc>
              <a:buFontTx/>
              <a:buChar char="-"/>
            </a:pPr>
            <a:endParaRPr lang="en-US" sz="1600" b="1" dirty="0" smtClean="0">
              <a:latin typeface="Consolas" panose="020B0609020204030204" pitchFamily="49" charset="0"/>
            </a:endParaRPr>
          </a:p>
        </p:txBody>
      </p:sp>
      <p:pic>
        <p:nvPicPr>
          <p:cNvPr id="2050" name="Picture 2" descr="Illegal Vectors &amp; Illustrati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511783"/>
            <a:ext cx="2926787" cy="16242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 xmlns:a16="http://schemas.microsoft.com/office/drawing/2014/main" id="{B1B1690E-775A-44FE-AF79-1516856EBABB}"/>
              </a:ext>
            </a:extLst>
          </p:cNvPr>
          <p:cNvSpPr txBox="1"/>
          <p:nvPr/>
        </p:nvSpPr>
        <p:spPr>
          <a:xfrm>
            <a:off x="4685087" y="936759"/>
            <a:ext cx="2204450"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3. HƯỚNG KHẮC PHỤC</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7" name="TextBox 16">
            <a:extLst>
              <a:ext uri="{FF2B5EF4-FFF2-40B4-BE49-F238E27FC236}">
                <a16:creationId xmlns="" xmlns:a16="http://schemas.microsoft.com/office/drawing/2014/main" id="{6C76BD82-EF5C-428B-B619-0CE782F888DB}"/>
              </a:ext>
            </a:extLst>
          </p:cNvPr>
          <p:cNvSpPr txBox="1"/>
          <p:nvPr/>
        </p:nvSpPr>
        <p:spPr>
          <a:xfrm>
            <a:off x="4678943" y="1275313"/>
            <a:ext cx="4176463" cy="2308324"/>
          </a:xfrm>
          <a:prstGeom prst="rect">
            <a:avLst/>
          </a:prstGeom>
          <a:noFill/>
        </p:spPr>
        <p:txBody>
          <a:bodyPr wrap="square" rtlCol="0">
            <a:spAutoFit/>
          </a:bodyPr>
          <a:lstStyle/>
          <a:p>
            <a:pPr marL="285750" indent="-285750" algn="just">
              <a:lnSpc>
                <a:spcPct val="150000"/>
              </a:lnSpc>
              <a:buFontTx/>
              <a:buChar char="-"/>
            </a:pPr>
            <a:r>
              <a:rPr lang="en-US" sz="1600" b="1" dirty="0" err="1" smtClean="0">
                <a:latin typeface="Consolas" panose="020B0609020204030204" pitchFamily="49" charset="0"/>
              </a:rPr>
              <a:t>Nghiên</a:t>
            </a:r>
            <a:r>
              <a:rPr lang="en-US" sz="1600" b="1" dirty="0" smtClean="0">
                <a:latin typeface="Consolas" panose="020B0609020204030204" pitchFamily="49" charset="0"/>
              </a:rPr>
              <a:t> </a:t>
            </a:r>
            <a:r>
              <a:rPr lang="en-US" sz="1600" b="1" dirty="0" err="1" smtClean="0">
                <a:latin typeface="Consolas" panose="020B0609020204030204" pitchFamily="49" charset="0"/>
              </a:rPr>
              <a:t>cứu</a:t>
            </a:r>
            <a:r>
              <a:rPr lang="en-US" sz="1600" b="1" dirty="0" smtClean="0">
                <a:latin typeface="Consolas" panose="020B0609020204030204" pitchFamily="49" charset="0"/>
              </a:rPr>
              <a:t> </a:t>
            </a:r>
            <a:r>
              <a:rPr lang="en-US" sz="1600" b="1" dirty="0" err="1" smtClean="0">
                <a:latin typeface="Consolas" panose="020B0609020204030204" pitchFamily="49" charset="0"/>
              </a:rPr>
              <a:t>bổ</a:t>
            </a:r>
            <a:r>
              <a:rPr lang="en-US" sz="1600" b="1" dirty="0" smtClean="0">
                <a:latin typeface="Consolas" panose="020B0609020204030204" pitchFamily="49" charset="0"/>
              </a:rPr>
              <a:t> sung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chức</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Đẩy</a:t>
            </a:r>
            <a:r>
              <a:rPr lang="en-US" sz="1600" b="1" dirty="0" smtClean="0">
                <a:latin typeface="Consolas" panose="020B0609020204030204" pitchFamily="49" charset="0"/>
              </a:rPr>
              <a:t> </a:t>
            </a:r>
            <a:r>
              <a:rPr lang="en-US" sz="1600" b="1" dirty="0" err="1" smtClean="0">
                <a:latin typeface="Consolas" panose="020B0609020204030204" pitchFamily="49" charset="0"/>
              </a:rPr>
              <a:t>lên</a:t>
            </a:r>
            <a:r>
              <a:rPr lang="en-US" sz="1600" b="1" dirty="0" smtClean="0">
                <a:latin typeface="Consolas" panose="020B0609020204030204" pitchFamily="49" charset="0"/>
              </a:rPr>
              <a:t> hosting</a:t>
            </a:r>
          </a:p>
          <a:p>
            <a:pPr marL="285750" indent="-285750" algn="just">
              <a:lnSpc>
                <a:spcPct val="150000"/>
              </a:lnSpc>
              <a:buFontTx/>
              <a:buChar char="-"/>
            </a:pPr>
            <a:r>
              <a:rPr lang="en-US" sz="1600" b="1" dirty="0" err="1" smtClean="0">
                <a:latin typeface="Consolas" panose="020B0609020204030204" pitchFamily="49" charset="0"/>
              </a:rPr>
              <a:t>Tối</a:t>
            </a:r>
            <a:r>
              <a:rPr lang="en-US" sz="1600" b="1" dirty="0" smtClean="0">
                <a:latin typeface="Consolas" panose="020B0609020204030204" pitchFamily="49" charset="0"/>
              </a:rPr>
              <a:t> </a:t>
            </a:r>
            <a:r>
              <a:rPr lang="en-US" sz="1600" b="1" dirty="0" err="1" smtClean="0">
                <a:latin typeface="Consolas" panose="020B0609020204030204" pitchFamily="49" charset="0"/>
              </a:rPr>
              <a:t>ưu</a:t>
            </a:r>
            <a:r>
              <a:rPr lang="en-US" sz="1600" b="1" dirty="0" smtClean="0">
                <a:latin typeface="Consolas" panose="020B0609020204030204" pitchFamily="49" charset="0"/>
              </a:rPr>
              <a:t>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phần</a:t>
            </a:r>
            <a:r>
              <a:rPr lang="en-US" sz="1600" b="1" dirty="0" smtClean="0">
                <a:latin typeface="Consolas" panose="020B0609020204030204" pitchFamily="49" charset="0"/>
              </a:rPr>
              <a:t> </a:t>
            </a:r>
            <a:r>
              <a:rPr lang="en-US" sz="1600" b="1" dirty="0" err="1" smtClean="0">
                <a:latin typeface="Consolas" panose="020B0609020204030204" pitchFamily="49" charset="0"/>
              </a:rPr>
              <a:t>bảo</a:t>
            </a:r>
            <a:r>
              <a:rPr lang="en-US" sz="1600" b="1" dirty="0" smtClean="0">
                <a:latin typeface="Consolas" panose="020B0609020204030204" pitchFamily="49" charset="0"/>
              </a:rPr>
              <a:t> </a:t>
            </a:r>
            <a:r>
              <a:rPr lang="en-US" sz="1600" b="1" dirty="0" err="1" smtClean="0">
                <a:latin typeface="Consolas" panose="020B0609020204030204" pitchFamily="49" charset="0"/>
              </a:rPr>
              <a:t>mật</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Tối</a:t>
            </a:r>
            <a:r>
              <a:rPr lang="en-US" sz="1600" b="1" dirty="0" smtClean="0">
                <a:latin typeface="Consolas" panose="020B0609020204030204" pitchFamily="49" charset="0"/>
              </a:rPr>
              <a:t> </a:t>
            </a:r>
            <a:r>
              <a:rPr lang="en-US" sz="1600" b="1" dirty="0" err="1" smtClean="0">
                <a:latin typeface="Consolas" panose="020B0609020204030204" pitchFamily="49" charset="0"/>
              </a:rPr>
              <a:t>ưu</a:t>
            </a:r>
            <a:r>
              <a:rPr lang="en-US" sz="1600" b="1" dirty="0" smtClean="0">
                <a:latin typeface="Consolas" panose="020B0609020204030204" pitchFamily="49" charset="0"/>
              </a:rPr>
              <a:t> </a:t>
            </a:r>
            <a:r>
              <a:rPr lang="en-US" sz="1600" b="1" dirty="0" err="1" smtClean="0">
                <a:latin typeface="Consolas" panose="020B0609020204030204" pitchFamily="49" charset="0"/>
              </a:rPr>
              <a:t>tốc</a:t>
            </a:r>
            <a:r>
              <a:rPr lang="en-US" sz="1600" b="1" dirty="0" smtClean="0">
                <a:latin typeface="Consolas" panose="020B0609020204030204" pitchFamily="49" charset="0"/>
              </a:rPr>
              <a:t> </a:t>
            </a:r>
            <a:r>
              <a:rPr lang="en-US" sz="1600" b="1" dirty="0" err="1" smtClean="0">
                <a:latin typeface="Consolas" panose="020B0609020204030204" pitchFamily="49" charset="0"/>
              </a:rPr>
              <a:t>độ</a:t>
            </a:r>
            <a:r>
              <a:rPr lang="en-US" sz="1600" b="1" dirty="0" smtClean="0">
                <a:latin typeface="Consolas" panose="020B0609020204030204" pitchFamily="49" charset="0"/>
              </a:rPr>
              <a:t> web</a:t>
            </a:r>
          </a:p>
          <a:p>
            <a:pPr marL="285750" indent="-285750" algn="just">
              <a:lnSpc>
                <a:spcPct val="150000"/>
              </a:lnSpc>
              <a:buFontTx/>
              <a:buChar char="-"/>
            </a:pPr>
            <a:r>
              <a:rPr lang="en-US" sz="1600" b="1" dirty="0" err="1" smtClean="0">
                <a:latin typeface="Consolas" panose="020B0609020204030204" pitchFamily="49" charset="0"/>
              </a:rPr>
              <a:t>Nghiên</a:t>
            </a:r>
            <a:r>
              <a:rPr lang="en-US" sz="1600" b="1" dirty="0" smtClean="0">
                <a:latin typeface="Consolas" panose="020B0609020204030204" pitchFamily="49" charset="0"/>
              </a:rPr>
              <a:t> </a:t>
            </a:r>
            <a:r>
              <a:rPr lang="en-US" sz="1600" b="1" dirty="0" err="1" smtClean="0">
                <a:latin typeface="Consolas" panose="020B0609020204030204" pitchFamily="49" charset="0"/>
              </a:rPr>
              <a:t>cứu</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phát</a:t>
            </a:r>
            <a:r>
              <a:rPr lang="en-US" sz="1600" b="1" dirty="0" smtClean="0">
                <a:latin typeface="Consolas" panose="020B0609020204030204" pitchFamily="49" charset="0"/>
              </a:rPr>
              <a:t> </a:t>
            </a:r>
            <a:r>
              <a:rPr lang="en-US" sz="1600" b="1" dirty="0" err="1" smtClean="0">
                <a:latin typeface="Consolas" panose="020B0609020204030204" pitchFamily="49" charset="0"/>
              </a:rPr>
              <a:t>triển</a:t>
            </a:r>
            <a:r>
              <a:rPr lang="en-US" sz="1600" b="1" dirty="0" smtClean="0">
                <a:latin typeface="Consolas" panose="020B0609020204030204" pitchFamily="49" charset="0"/>
              </a:rPr>
              <a:t> </a:t>
            </a:r>
            <a:r>
              <a:rPr lang="en-US" sz="1600" b="1" dirty="0" err="1" smtClean="0">
                <a:latin typeface="Consolas" panose="020B0609020204030204" pitchFamily="49" charset="0"/>
              </a:rPr>
              <a:t>cơ</a:t>
            </a:r>
            <a:r>
              <a:rPr lang="en-US" sz="1600" b="1" dirty="0" smtClean="0">
                <a:latin typeface="Consolas" panose="020B0609020204030204" pitchFamily="49" charset="0"/>
              </a:rPr>
              <a:t> </a:t>
            </a:r>
            <a:r>
              <a:rPr lang="en-US" sz="1600" b="1" dirty="0" err="1" smtClean="0">
                <a:latin typeface="Consolas" panose="020B0609020204030204" pitchFamily="49" charset="0"/>
              </a:rPr>
              <a:t>sở</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hệ</a:t>
            </a:r>
            <a:r>
              <a:rPr lang="en-US" sz="1600" b="1" dirty="0" smtClean="0">
                <a:latin typeface="Consolas" panose="020B0609020204030204" pitchFamily="49" charset="0"/>
              </a:rPr>
              <a:t> </a:t>
            </a:r>
            <a:r>
              <a:rPr lang="en-US" sz="1600" b="1" dirty="0" err="1" smtClean="0">
                <a:latin typeface="Consolas" panose="020B0609020204030204" pitchFamily="49" charset="0"/>
              </a:rPr>
              <a:t>thống</a:t>
            </a:r>
            <a:endParaRPr lang="en-US" sz="1600" b="1" dirty="0" smtClean="0">
              <a:latin typeface="Consolas" panose="020B0609020204030204" pitchFamily="49" charset="0"/>
            </a:endParaRPr>
          </a:p>
        </p:txBody>
      </p:sp>
      <p:pic>
        <p:nvPicPr>
          <p:cNvPr id="2052" name="Picture 4" descr="Bằng độc quyền giải pháp hữu ích có hiệu lực khi nà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2098" y="3511783"/>
            <a:ext cx="2790152" cy="15931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组合 14"/>
          <p:cNvGrpSpPr/>
          <p:nvPr/>
        </p:nvGrpSpPr>
        <p:grpSpPr>
          <a:xfrm>
            <a:off x="395536" y="1851670"/>
            <a:ext cx="8373020" cy="2483572"/>
            <a:chOff x="958175" y="1748812"/>
            <a:chExt cx="2207429" cy="2858458"/>
          </a:xfrm>
        </p:grpSpPr>
        <p:sp>
          <p:nvSpPr>
            <p:cNvPr id="2" name="圆角矩形 1"/>
            <p:cNvSpPr/>
            <p:nvPr/>
          </p:nvSpPr>
          <p:spPr>
            <a:xfrm>
              <a:off x="1232831" y="1748812"/>
              <a:ext cx="1645876" cy="1645876"/>
            </a:xfrm>
            <a:prstGeom prst="roundRect">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TextBox 23"/>
            <p:cNvSpPr txBox="1"/>
            <p:nvPr/>
          </p:nvSpPr>
          <p:spPr>
            <a:xfrm>
              <a:off x="958175" y="2163054"/>
              <a:ext cx="2207429" cy="2444216"/>
            </a:xfrm>
            <a:prstGeom prst="rect">
              <a:avLst/>
            </a:prstGeom>
            <a:noFill/>
          </p:spPr>
          <p:txBody>
            <a:bodyPr wrap="square" rtlCol="0">
              <a:spAutoFit/>
            </a:bodyPr>
            <a:lstStyle/>
            <a:p>
              <a:pPr algn="ctr"/>
              <a:r>
                <a:rPr lang="en-US" altLang="zh-CN" sz="4400">
                  <a:solidFill>
                    <a:schemeClr val="bg1"/>
                  </a:solidFill>
                  <a:latin typeface="Impact" panose="020B0806030902050204" pitchFamily="34" charset="0"/>
                  <a:ea typeface="微软雅黑" panose="020B0503020204020204" pitchFamily="34" charset="-122"/>
                </a:rPr>
                <a:t>THANKS FOR WATCHING!</a:t>
              </a:r>
              <a:endParaRPr lang="zh-CN" altLang="en-US" sz="4400" dirty="0">
                <a:solidFill>
                  <a:schemeClr val="bg1"/>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1340487" y="123478"/>
            <a:ext cx="73025" cy="431800"/>
          </a:xfrm>
          <a:prstGeom prst="rect">
            <a:avLst/>
          </a:prstGeom>
          <a:solidFill>
            <a:srgbClr val="FF1B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1481138" y="326680"/>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8437" name="文本框 14"/>
          <p:cNvSpPr txBox="1">
            <a:spLocks noChangeArrowheads="1"/>
          </p:cNvSpPr>
          <p:nvPr/>
        </p:nvSpPr>
        <p:spPr bwMode="auto">
          <a:xfrm>
            <a:off x="1553146" y="254923"/>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9" name="矩形 8"/>
          <p:cNvSpPr/>
          <p:nvPr/>
        </p:nvSpPr>
        <p:spPr>
          <a:xfrm>
            <a:off x="0" y="123478"/>
            <a:ext cx="1271588" cy="431800"/>
          </a:xfrm>
          <a:prstGeom prst="rect">
            <a:avLst/>
          </a:prstGeom>
          <a:solidFill>
            <a:srgbClr val="8838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5" name="TextBox 14">
            <a:extLst>
              <a:ext uri="{FF2B5EF4-FFF2-40B4-BE49-F238E27FC236}">
                <a16:creationId xmlns="" xmlns:a16="http://schemas.microsoft.com/office/drawing/2014/main" id="{B1B1690E-775A-44FE-AF79-1516856EBABB}"/>
              </a:ext>
            </a:extLst>
          </p:cNvPr>
          <p:cNvSpPr txBox="1"/>
          <p:nvPr/>
        </p:nvSpPr>
        <p:spPr>
          <a:xfrm>
            <a:off x="179512" y="906130"/>
            <a:ext cx="2653290"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1.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Khảo</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sát</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thực</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trạng</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pic>
        <p:nvPicPr>
          <p:cNvPr id="1026" name="Picture 2" descr="The Ultimate Resource, Your Document Management Guide - Ungo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906130"/>
            <a:ext cx="4098568" cy="40985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1707654"/>
            <a:ext cx="4320480" cy="2862322"/>
          </a:xfrm>
          <a:prstGeom prst="rect">
            <a:avLst/>
          </a:prstGeom>
          <a:noFill/>
        </p:spPr>
        <p:txBody>
          <a:bodyPr wrap="square" rtlCol="0">
            <a:spAutoFit/>
          </a:bodyPr>
          <a:lstStyle/>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Nhu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cầu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tìm</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kiếm</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trực</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tuyến</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tăng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cao</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Các</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công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cụ</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chia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sẻ</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còn</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ít</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Thiếu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sự</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đa</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dạng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Sự</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tin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cậy</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 xmlns:a16="http://schemas.microsoft.com/office/drawing/2014/main" id="{8EEC919F-6369-4C60-9978-FCAB91DF381A}"/>
              </a:ext>
            </a:extLst>
          </p:cNvPr>
          <p:cNvSpPr txBox="1">
            <a:spLocks noChangeArrowheads="1"/>
          </p:cNvSpPr>
          <p:nvPr/>
        </p:nvSpPr>
        <p:spPr bwMode="auto">
          <a:xfrm>
            <a:off x="1581119" y="386438"/>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5" name="TextBox 4">
            <a:extLst>
              <a:ext uri="{FF2B5EF4-FFF2-40B4-BE49-F238E27FC236}">
                <a16:creationId xmlns="" xmlns:a16="http://schemas.microsoft.com/office/drawing/2014/main" id="{7A85A59E-4A4F-4CAB-A594-0F02C467DED9}"/>
              </a:ext>
            </a:extLst>
          </p:cNvPr>
          <p:cNvSpPr txBox="1"/>
          <p:nvPr/>
        </p:nvSpPr>
        <p:spPr>
          <a:xfrm>
            <a:off x="410663" y="843558"/>
            <a:ext cx="1418978"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altLang="zh-CN" sz="16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2</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Mục</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tiêu</a:t>
            </a:r>
            <a:endParaRPr lang="en-US" sz="1600" dirty="0"/>
          </a:p>
        </p:txBody>
      </p:sp>
      <p:sp>
        <p:nvSpPr>
          <p:cNvPr id="37" name="Oval 96">
            <a:extLst>
              <a:ext uri="{FF2B5EF4-FFF2-40B4-BE49-F238E27FC236}">
                <a16:creationId xmlns="" xmlns:a16="http://schemas.microsoft.com/office/drawing/2014/main" id="{44B15A1B-9291-4726-A1A9-BCE1701C3611}"/>
              </a:ext>
            </a:extLst>
          </p:cNvPr>
          <p:cNvSpPr>
            <a:spLocks noChangeAspect="1"/>
          </p:cNvSpPr>
          <p:nvPr/>
        </p:nvSpPr>
        <p:spPr>
          <a:xfrm>
            <a:off x="6465541" y="4051595"/>
            <a:ext cx="1057393" cy="1053505"/>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pic>
        <p:nvPicPr>
          <p:cNvPr id="3074" name="Picture 2" descr="MỤC TIÊU LÀ GÌ? LÀM THẾ NÀO ĐỂ TIẾP CẬN MỤC TIÊU - myXte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951" y="2353581"/>
            <a:ext cx="1919414" cy="1440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05992" y="1358672"/>
            <a:ext cx="2062631" cy="1134061"/>
          </a:xfrm>
          <a:prstGeom prst="rect">
            <a:avLst/>
          </a:prstGeom>
        </p:spPr>
      </p:pic>
      <p:sp>
        <p:nvSpPr>
          <p:cNvPr id="6" name="Down Arrow 5"/>
          <p:cNvSpPr/>
          <p:nvPr/>
        </p:nvSpPr>
        <p:spPr bwMode="gray">
          <a:xfrm rot="6952890">
            <a:off x="3186295" y="2041870"/>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8"/>
          <p:cNvSpPr txBox="1"/>
          <p:nvPr/>
        </p:nvSpPr>
        <p:spPr>
          <a:xfrm rot="1550164">
            <a:off x="2812939" y="2219016"/>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Tìm</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kiếm</a:t>
            </a:r>
            <a:endParaRPr lang="en-US" dirty="0">
              <a:solidFill>
                <a:srgbClr val="FF0000"/>
              </a:solidFill>
            </a:endParaRPr>
          </a:p>
        </p:txBody>
      </p:sp>
      <p:pic>
        <p:nvPicPr>
          <p:cNvPr id="3078" name="Picture 6" descr="Sách lậu trên... máy đọc sách - Tuổi Trẻ Online"/>
          <p:cNvPicPr>
            <a:picLocks noChangeAspect="1" noChangeArrowheads="1"/>
          </p:cNvPicPr>
          <p:nvPr/>
        </p:nvPicPr>
        <p:blipFill rotWithShape="1">
          <a:blip r:embed="rId5">
            <a:extLst>
              <a:ext uri="{28A0092B-C50C-407E-A947-70E740481C1C}">
                <a14:useLocalDpi xmlns:a14="http://schemas.microsoft.com/office/drawing/2010/main" val="0"/>
              </a:ext>
            </a:extLst>
          </a:blip>
          <a:srcRect l="10755" t="3163" r="10622" b="2339"/>
          <a:stretch/>
        </p:blipFill>
        <p:spPr bwMode="auto">
          <a:xfrm>
            <a:off x="705992" y="3840417"/>
            <a:ext cx="1878958" cy="126468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p:cNvSpPr/>
          <p:nvPr/>
        </p:nvSpPr>
        <p:spPr bwMode="gray">
          <a:xfrm rot="3628264">
            <a:off x="3197709" y="3456213"/>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TextBox 24"/>
          <p:cNvSpPr txBox="1"/>
          <p:nvPr/>
        </p:nvSpPr>
        <p:spPr>
          <a:xfrm rot="19869712">
            <a:off x="2839283" y="3328961"/>
            <a:ext cx="1511021" cy="369332"/>
          </a:xfrm>
          <a:prstGeom prst="rect">
            <a:avLst/>
          </a:prstGeom>
          <a:noFill/>
        </p:spPr>
        <p:txBody>
          <a:bodyPr wrap="square" rtlCol="0">
            <a:spAutoFit/>
          </a:bodyPr>
          <a:lstStyle/>
          <a:p>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Đọc</a:t>
            </a:r>
            <a:endParaRPr lang="en-US" dirty="0">
              <a:solidFill>
                <a:srgbClr val="FF0000"/>
              </a:solidFill>
            </a:endParaRPr>
          </a:p>
        </p:txBody>
      </p:sp>
      <p:pic>
        <p:nvPicPr>
          <p:cNvPr id="3082" name="Picture 10" descr="Download PDF icon file with label on laptop screen. Downloading document  concept. View, read, download PDF file on laptops and mobile devices.  Banner for business, marketing and advertising 8786494 Vector Art a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140" t="6657" r="12399" b="3238"/>
          <a:stretch/>
        </p:blipFill>
        <p:spPr bwMode="auto">
          <a:xfrm>
            <a:off x="6804248" y="1277629"/>
            <a:ext cx="1836204" cy="12961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Down Arrow 27"/>
          <p:cNvSpPr/>
          <p:nvPr/>
        </p:nvSpPr>
        <p:spPr bwMode="gray">
          <a:xfrm rot="14764990">
            <a:off x="6091298" y="2035720"/>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p:cNvSpPr txBox="1"/>
          <p:nvPr/>
        </p:nvSpPr>
        <p:spPr>
          <a:xfrm rot="20136765">
            <a:off x="5415097" y="2048925"/>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Tải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xuống</a:t>
            </a:r>
            <a:endParaRPr lang="en-US" dirty="0">
              <a:solidFill>
                <a:srgbClr val="FF0000"/>
              </a:solidFill>
            </a:endParaRPr>
          </a:p>
        </p:txBody>
      </p:sp>
      <p:pic>
        <p:nvPicPr>
          <p:cNvPr id="3084" name="Picture 12" descr="File Uploads - Cognito Form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9645" y="3925607"/>
            <a:ext cx="1965409" cy="11055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Down Arrow 30"/>
          <p:cNvSpPr/>
          <p:nvPr/>
        </p:nvSpPr>
        <p:spPr bwMode="gray">
          <a:xfrm rot="17790369">
            <a:off x="6091295" y="3462074"/>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Box 31"/>
          <p:cNvSpPr txBox="1"/>
          <p:nvPr/>
        </p:nvSpPr>
        <p:spPr>
          <a:xfrm rot="1485737">
            <a:off x="5717246" y="3609074"/>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Tải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lên</a:t>
            </a:r>
            <a:endParaRPr lang="en-US" dirty="0">
              <a:solidFill>
                <a:srgbClr val="FF0000"/>
              </a:solidFill>
            </a:endParaRPr>
          </a:p>
        </p:txBody>
      </p:sp>
    </p:spTree>
    <p:extLst>
      <p:ext uri="{BB962C8B-B14F-4D97-AF65-F5344CB8AC3E}">
        <p14:creationId xmlns:p14="http://schemas.microsoft.com/office/powerpoint/2010/main" val="205021342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 xmlns:a16="http://schemas.microsoft.com/office/drawing/2014/main" id="{8EEC919F-6369-4C60-9978-FCAB91DF381A}"/>
              </a:ext>
            </a:extLst>
          </p:cNvPr>
          <p:cNvSpPr txBox="1">
            <a:spLocks noChangeArrowheads="1"/>
          </p:cNvSpPr>
          <p:nvPr/>
        </p:nvSpPr>
        <p:spPr bwMode="auto">
          <a:xfrm>
            <a:off x="1581119" y="386438"/>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5" name="TextBox 4">
            <a:extLst>
              <a:ext uri="{FF2B5EF4-FFF2-40B4-BE49-F238E27FC236}">
                <a16:creationId xmlns="" xmlns:a16="http://schemas.microsoft.com/office/drawing/2014/main" id="{7A85A59E-4A4F-4CAB-A594-0F02C467DED9}"/>
              </a:ext>
            </a:extLst>
          </p:cNvPr>
          <p:cNvSpPr txBox="1"/>
          <p:nvPr/>
        </p:nvSpPr>
        <p:spPr>
          <a:xfrm>
            <a:off x="410663" y="843558"/>
            <a:ext cx="1306768"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altLang="zh-CN" sz="16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3</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Phạm</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vi</a:t>
            </a:r>
            <a:endParaRPr lang="en-US" sz="1600" dirty="0"/>
          </a:p>
        </p:txBody>
      </p:sp>
      <p:sp>
        <p:nvSpPr>
          <p:cNvPr id="37" name="Oval 96">
            <a:extLst>
              <a:ext uri="{FF2B5EF4-FFF2-40B4-BE49-F238E27FC236}">
                <a16:creationId xmlns="" xmlns:a16="http://schemas.microsoft.com/office/drawing/2014/main" id="{44B15A1B-9291-4726-A1A9-BCE1701C3611}"/>
              </a:ext>
            </a:extLst>
          </p:cNvPr>
          <p:cNvSpPr>
            <a:spLocks noChangeAspect="1"/>
          </p:cNvSpPr>
          <p:nvPr/>
        </p:nvSpPr>
        <p:spPr>
          <a:xfrm>
            <a:off x="6465541" y="4051595"/>
            <a:ext cx="1057393" cy="1053505"/>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6" name="Down Arrow 5"/>
          <p:cNvSpPr/>
          <p:nvPr/>
        </p:nvSpPr>
        <p:spPr bwMode="gray">
          <a:xfrm rot="14688947">
            <a:off x="3758936" y="1678347"/>
            <a:ext cx="158623" cy="148662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8"/>
          <p:cNvSpPr txBox="1"/>
          <p:nvPr/>
        </p:nvSpPr>
        <p:spPr>
          <a:xfrm rot="1550164">
            <a:off x="3421062" y="3101559"/>
            <a:ext cx="1082741" cy="369332"/>
          </a:xfrm>
          <a:prstGeom prst="rect">
            <a:avLst/>
          </a:prstGeom>
          <a:noFill/>
        </p:spPr>
        <p:txBody>
          <a:bodyPr wrap="square" rtlCol="0">
            <a:spAutoFit/>
          </a:bodyPr>
          <a:lstStyle/>
          <a:p>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Đa</a:t>
            </a:r>
            <a:r>
              <a:rPr lang="en-US"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dạng</a:t>
            </a:r>
            <a:r>
              <a:rPr lang="en-US"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endParaRPr lang="en-US" dirty="0">
              <a:solidFill>
                <a:srgbClr val="FF0000"/>
              </a:solidFill>
            </a:endParaRPr>
          </a:p>
        </p:txBody>
      </p:sp>
      <p:sp>
        <p:nvSpPr>
          <p:cNvPr id="30" name="TextBox 29"/>
          <p:cNvSpPr txBox="1"/>
          <p:nvPr/>
        </p:nvSpPr>
        <p:spPr>
          <a:xfrm rot="20136765">
            <a:off x="3072979" y="1964529"/>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Mọi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người</a:t>
            </a:r>
            <a:endParaRPr lang="en-US" dirty="0">
              <a:solidFill>
                <a:srgbClr val="FF0000"/>
              </a:solidFill>
            </a:endParaRPr>
          </a:p>
        </p:txBody>
      </p:sp>
      <p:pic>
        <p:nvPicPr>
          <p:cNvPr id="4098" name="Picture 2" descr="How to write a project scope document from scratch (free template include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414" t="3081" r="13239" b="1547"/>
          <a:stretch/>
        </p:blipFill>
        <p:spPr bwMode="auto">
          <a:xfrm>
            <a:off x="410663" y="2000777"/>
            <a:ext cx="2649658" cy="19387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8 Real Estate Documents to Keep—and What Happens If You Don'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46" t="6542" r="6838"/>
          <a:stretch/>
        </p:blipFill>
        <p:spPr bwMode="auto">
          <a:xfrm>
            <a:off x="4662486" y="3097006"/>
            <a:ext cx="3159589" cy="20080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zahir accounting software have more than 60.000 users - Best Accounting  Software in Malaysia | Zah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870727"/>
            <a:ext cx="2908514" cy="1939009"/>
          </a:xfrm>
          <a:prstGeom prst="rect">
            <a:avLst/>
          </a:prstGeom>
          <a:noFill/>
          <a:extLst>
            <a:ext uri="{909E8E84-426E-40DD-AFC4-6F175D3DCCD1}">
              <a14:hiddenFill xmlns:a14="http://schemas.microsoft.com/office/drawing/2010/main">
                <a:solidFill>
                  <a:srgbClr val="FFFFFF"/>
                </a:solidFill>
              </a14:hiddenFill>
            </a:ext>
          </a:extLst>
        </p:spPr>
      </p:pic>
      <p:sp>
        <p:nvSpPr>
          <p:cNvPr id="29" name="Down Arrow 28"/>
          <p:cNvSpPr/>
          <p:nvPr/>
        </p:nvSpPr>
        <p:spPr bwMode="gray">
          <a:xfrm rot="17775803">
            <a:off x="3749178" y="2737487"/>
            <a:ext cx="158623" cy="148662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856808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 xmlns:a16="http://schemas.microsoft.com/office/drawing/2014/main" id="{8EEC919F-6369-4C60-9978-FCAB91DF381A}"/>
              </a:ext>
            </a:extLst>
          </p:cNvPr>
          <p:cNvSpPr txBox="1">
            <a:spLocks noChangeArrowheads="1"/>
          </p:cNvSpPr>
          <p:nvPr/>
        </p:nvSpPr>
        <p:spPr bwMode="auto">
          <a:xfrm>
            <a:off x="1563738" y="386841"/>
            <a:ext cx="6763270" cy="369332"/>
          </a:xfrm>
          <a:prstGeom prst="rect">
            <a:avLst/>
          </a:prstGeom>
          <a:noFill/>
          <a:ln w="9525">
            <a:noFill/>
            <a:miter lim="800000"/>
          </a:ln>
        </p:spPr>
        <p:txBody>
          <a:bodyPr wrap="square">
            <a:spAutoFit/>
          </a:bodyPr>
          <a:lstStyle/>
          <a:p>
            <a:r>
              <a:rPr lang="en-US" altLang="zh-CN"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grpSp>
        <p:nvGrpSpPr>
          <p:cNvPr id="28" name="Group 134">
            <a:extLst>
              <a:ext uri="{FF2B5EF4-FFF2-40B4-BE49-F238E27FC236}">
                <a16:creationId xmlns="" xmlns:a16="http://schemas.microsoft.com/office/drawing/2014/main" id="{2EDD0C9A-10B3-4649-BB4E-01FA5805F367}"/>
              </a:ext>
            </a:extLst>
          </p:cNvPr>
          <p:cNvGrpSpPr>
            <a:grpSpLocks noChangeAspect="1"/>
          </p:cNvGrpSpPr>
          <p:nvPr/>
        </p:nvGrpSpPr>
        <p:grpSpPr>
          <a:xfrm>
            <a:off x="24381" y="2183400"/>
            <a:ext cx="1595289" cy="1332226"/>
            <a:chOff x="3287425" y="1417883"/>
            <a:chExt cx="773697" cy="649042"/>
          </a:xfrm>
        </p:grpSpPr>
        <p:sp>
          <p:nvSpPr>
            <p:cNvPr id="39" name="Oval 88">
              <a:extLst>
                <a:ext uri="{FF2B5EF4-FFF2-40B4-BE49-F238E27FC236}">
                  <a16:creationId xmlns="" xmlns:a16="http://schemas.microsoft.com/office/drawing/2014/main" id="{50142201-0425-419B-B86C-AA794BE27A13}"/>
                </a:ext>
              </a:extLst>
            </p:cNvPr>
            <p:cNvSpPr>
              <a:spLocks noChangeAspect="1"/>
            </p:cNvSpPr>
            <p:nvPr/>
          </p:nvSpPr>
          <p:spPr>
            <a:xfrm>
              <a:off x="3287425" y="1417883"/>
              <a:ext cx="648499" cy="649042"/>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40" name="Oval 94">
              <a:extLst>
                <a:ext uri="{FF2B5EF4-FFF2-40B4-BE49-F238E27FC236}">
                  <a16:creationId xmlns="" xmlns:a16="http://schemas.microsoft.com/office/drawing/2014/main" id="{EE118327-9336-4880-A678-F52FA7F81EA0}"/>
                </a:ext>
              </a:extLst>
            </p:cNvPr>
            <p:cNvSpPr>
              <a:spLocks noChangeAspect="1"/>
            </p:cNvSpPr>
            <p:nvPr/>
          </p:nvSpPr>
          <p:spPr>
            <a:xfrm>
              <a:off x="3362252" y="1492773"/>
              <a:ext cx="698870" cy="499263"/>
            </a:xfrm>
            <a:prstGeom prst="ellipse">
              <a:avLst/>
            </a:prstGeom>
            <a:solidFill>
              <a:srgbClr val="C00000"/>
            </a:solidFill>
            <a:ln w="19050" cap="flat" cmpd="sng" algn="ctr">
              <a:noFill/>
              <a:prstDash val="solid"/>
            </a:ln>
            <a:effectLst/>
          </p:spPr>
          <p:txBody>
            <a:bodyPr rtlCol="0" anchor="ctr"/>
            <a:lstStyle/>
            <a:p>
              <a:pPr algn="ctr" defTabSz="1013460">
                <a:defRPr/>
              </a:pPr>
              <a:r>
                <a:rPr lang="en-US" sz="1200" b="1" kern="0" dirty="0" err="1" smtClean="0">
                  <a:solidFill>
                    <a:srgbClr val="FFFFFF"/>
                  </a:solidFill>
                  <a:effectLst>
                    <a:outerShdw blurRad="38100" dist="38100" dir="2700000" algn="tl">
                      <a:srgbClr val="000000">
                        <a:alpha val="43137"/>
                      </a:srgbClr>
                    </a:outerShdw>
                  </a:effectLst>
                  <a:latin typeface="Consolas" panose="020B0609020204030204" pitchFamily="49" charset="0"/>
                </a:rPr>
                <a:t>Sơ</a:t>
              </a:r>
              <a:r>
                <a:rPr lang="en-US" sz="1200" b="1" kern="0" dirty="0" smtClean="0">
                  <a:solidFill>
                    <a:srgbClr val="FFFFFF"/>
                  </a:solidFill>
                  <a:effectLst>
                    <a:outerShdw blurRad="38100" dist="38100" dir="2700000" algn="tl">
                      <a:srgbClr val="000000">
                        <a:alpha val="43137"/>
                      </a:srgbClr>
                    </a:outerShdw>
                  </a:effectLst>
                  <a:latin typeface="Consolas" panose="020B0609020204030204" pitchFamily="49" charset="0"/>
                </a:rPr>
                <a:t> </a:t>
              </a:r>
              <a:r>
                <a:rPr lang="en-US" sz="1200" b="1" kern="0" dirty="0" err="1" smtClean="0">
                  <a:solidFill>
                    <a:srgbClr val="FFFFFF"/>
                  </a:solidFill>
                  <a:effectLst>
                    <a:outerShdw blurRad="38100" dist="38100" dir="2700000" algn="tl">
                      <a:srgbClr val="000000">
                        <a:alpha val="43137"/>
                      </a:srgbClr>
                    </a:outerShdw>
                  </a:effectLst>
                  <a:latin typeface="Consolas" panose="020B0609020204030204" pitchFamily="49" charset="0"/>
                </a:rPr>
                <a:t>đồ</a:t>
              </a:r>
              <a:r>
                <a:rPr lang="en-US" sz="1200" b="1" kern="0" dirty="0" smtClean="0">
                  <a:solidFill>
                    <a:srgbClr val="FFFFFF"/>
                  </a:solidFill>
                  <a:effectLst>
                    <a:outerShdw blurRad="38100" dist="38100" dir="2700000" algn="tl">
                      <a:srgbClr val="000000">
                        <a:alpha val="43137"/>
                      </a:srgbClr>
                    </a:outerShdw>
                  </a:effectLst>
                  <a:latin typeface="Consolas" panose="020B0609020204030204" pitchFamily="49" charset="0"/>
                </a:rPr>
                <a:t> Use Case</a:t>
              </a:r>
              <a:endParaRPr lang="en-US" sz="1200" b="1" kern="0" dirty="0">
                <a:solidFill>
                  <a:srgbClr val="FFFFFF"/>
                </a:solidFill>
                <a:effectLst>
                  <a:outerShdw blurRad="38100" dist="38100" dir="2700000" algn="tl">
                    <a:srgbClr val="000000">
                      <a:alpha val="43137"/>
                    </a:srgbClr>
                  </a:outerShdw>
                </a:effectLst>
                <a:latin typeface="Consolas" panose="020B0609020204030204" pitchFamily="49" charset="0"/>
              </a:endParaRPr>
            </a:p>
          </p:txBody>
        </p:sp>
      </p:grpSp>
      <p:pic>
        <p:nvPicPr>
          <p:cNvPr id="42" name="Picture 41"/>
          <p:cNvPicPr/>
          <p:nvPr/>
        </p:nvPicPr>
        <p:blipFill>
          <a:blip r:embed="rId3">
            <a:extLst>
              <a:ext uri="{28A0092B-C50C-407E-A947-70E740481C1C}">
                <a14:useLocalDpi xmlns:a14="http://schemas.microsoft.com/office/drawing/2010/main" val="0"/>
              </a:ext>
            </a:extLst>
          </a:blip>
          <a:stretch>
            <a:fillRect/>
          </a:stretch>
        </p:blipFill>
        <p:spPr>
          <a:xfrm>
            <a:off x="1835696" y="915566"/>
            <a:ext cx="6388520" cy="3867894"/>
          </a:xfrm>
          <a:prstGeom prst="rect">
            <a:avLst/>
          </a:prstGeom>
        </p:spPr>
      </p:pic>
    </p:spTree>
    <p:extLst>
      <p:ext uri="{BB962C8B-B14F-4D97-AF65-F5344CB8AC3E}">
        <p14:creationId xmlns:p14="http://schemas.microsoft.com/office/powerpoint/2010/main" val="296557452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 xmlns:a16="http://schemas.microsoft.com/office/drawing/2014/main" id="{8EEC919F-6369-4C60-9978-FCAB91DF381A}"/>
              </a:ext>
            </a:extLst>
          </p:cNvPr>
          <p:cNvSpPr txBox="1">
            <a:spLocks noChangeArrowheads="1"/>
          </p:cNvSpPr>
          <p:nvPr/>
        </p:nvSpPr>
        <p:spPr bwMode="auto">
          <a:xfrm>
            <a:off x="1563738" y="386841"/>
            <a:ext cx="6763270" cy="369332"/>
          </a:xfrm>
          <a:prstGeom prst="rect">
            <a:avLst/>
          </a:prstGeom>
          <a:noFill/>
          <a:ln w="9525">
            <a:noFill/>
            <a:miter lim="800000"/>
          </a:ln>
        </p:spPr>
        <p:txBody>
          <a:bodyPr wrap="square">
            <a:spAutoFit/>
          </a:bodyPr>
          <a:lstStyle/>
          <a:p>
            <a:r>
              <a:rPr lang="en-US" altLang="zh-CN"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pic>
        <p:nvPicPr>
          <p:cNvPr id="3" name="Picture 2"/>
          <p:cNvPicPr>
            <a:picLocks noChangeAspect="1"/>
          </p:cNvPicPr>
          <p:nvPr/>
        </p:nvPicPr>
        <p:blipFill>
          <a:blip r:embed="rId3"/>
          <a:stretch>
            <a:fillRect/>
          </a:stretch>
        </p:blipFill>
        <p:spPr>
          <a:xfrm>
            <a:off x="827584" y="1232395"/>
            <a:ext cx="7236296" cy="3745466"/>
          </a:xfrm>
          <a:prstGeom prst="rect">
            <a:avLst/>
          </a:prstGeom>
        </p:spPr>
      </p:pic>
      <p:sp>
        <p:nvSpPr>
          <p:cNvPr id="10" name="TextBox 9">
            <a:extLst>
              <a:ext uri="{FF2B5EF4-FFF2-40B4-BE49-F238E27FC236}">
                <a16:creationId xmlns="" xmlns:a16="http://schemas.microsoft.com/office/drawing/2014/main" id="{7A85A59E-4A4F-4CAB-A594-0F02C467DED9}"/>
              </a:ext>
            </a:extLst>
          </p:cNvPr>
          <p:cNvSpPr txBox="1"/>
          <p:nvPr/>
        </p:nvSpPr>
        <p:spPr>
          <a:xfrm>
            <a:off x="107504" y="912393"/>
            <a:ext cx="1643399"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CƠ SỞ DỮ LIỆU</a:t>
            </a:r>
            <a:endParaRPr lang="en-US" sz="1600" dirty="0"/>
          </a:p>
        </p:txBody>
      </p:sp>
    </p:spTree>
    <p:extLst>
      <p:ext uri="{BB962C8B-B14F-4D97-AF65-F5344CB8AC3E}">
        <p14:creationId xmlns:p14="http://schemas.microsoft.com/office/powerpoint/2010/main" val="241657104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 xmlns:a16="http://schemas.microsoft.com/office/drawing/2014/main" id="{760055E7-B764-4606-8AE2-49D9FD438604}"/>
              </a:ext>
            </a:extLst>
          </p:cNvPr>
          <p:cNvSpPr txBox="1"/>
          <p:nvPr/>
        </p:nvSpPr>
        <p:spPr>
          <a:xfrm>
            <a:off x="1691682" y="319643"/>
            <a:ext cx="4616970" cy="369332"/>
          </a:xfrm>
          <a:prstGeom prst="rect">
            <a:avLst/>
          </a:prstGeom>
          <a:noFill/>
        </p:spPr>
        <p:txBody>
          <a:bodyPr wrap="none" rtlCol="0">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17" name="圆角矩形 11">
            <a:extLst>
              <a:ext uri="{FF2B5EF4-FFF2-40B4-BE49-F238E27FC236}">
                <a16:creationId xmlns="" xmlns:a16="http://schemas.microsoft.com/office/drawing/2014/main" id="{FFD9AF6A-4C37-4DA5-B6A6-C8B563B958BC}"/>
              </a:ext>
            </a:extLst>
          </p:cNvPr>
          <p:cNvSpPr/>
          <p:nvPr/>
        </p:nvSpPr>
        <p:spPr>
          <a:xfrm>
            <a:off x="-24558" y="837369"/>
            <a:ext cx="315639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Các</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chức</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năng</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chính</a:t>
            </a:r>
            <a:endParaRPr lang="zh-CN" altLang="en-US" b="1" dirty="0">
              <a:solidFill>
                <a:schemeClr val="tx1"/>
              </a:solidFill>
              <a:latin typeface="Consolas" panose="020B0609020204030204" pitchFamily="49" charset="0"/>
              <a:ea typeface="微软雅黑" panose="020B0503020204020204" pitchFamily="34" charset="-122"/>
            </a:endParaRPr>
          </a:p>
        </p:txBody>
      </p:sp>
      <p:pic>
        <p:nvPicPr>
          <p:cNvPr id="18" name="Picture 17" descr="Icon&#10;&#10;Description automatically generated">
            <a:extLst>
              <a:ext uri="{FF2B5EF4-FFF2-40B4-BE49-F238E27FC236}">
                <a16:creationId xmlns="" xmlns:a16="http://schemas.microsoft.com/office/drawing/2014/main"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4" y="838437"/>
            <a:ext cx="408447" cy="408447"/>
          </a:xfrm>
          <a:prstGeom prst="rect">
            <a:avLst/>
          </a:prstGeom>
        </p:spPr>
      </p:pic>
      <p:pic>
        <p:nvPicPr>
          <p:cNvPr id="5122" name="Picture 2" descr="Chức Năng&quot; trong Tiếng Anh là gì: Định Nghĩa, Ví Dụ Anh Việ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7068" y="1346233"/>
            <a:ext cx="1497297" cy="15600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oanh nghiệp cần gì để đa dạng hình thức số hóa tài liệu?"/>
          <p:cNvPicPr>
            <a:picLocks noChangeAspect="1" noChangeArrowheads="1"/>
          </p:cNvPicPr>
          <p:nvPr/>
        </p:nvPicPr>
        <p:blipFill rotWithShape="1">
          <a:blip r:embed="rId5">
            <a:extLst>
              <a:ext uri="{28A0092B-C50C-407E-A947-70E740481C1C}">
                <a14:useLocalDpi xmlns:a14="http://schemas.microsoft.com/office/drawing/2010/main" val="0"/>
              </a:ext>
            </a:extLst>
          </a:blip>
          <a:srcRect l="18668" t="4202" r="10731" b="3344"/>
          <a:stretch/>
        </p:blipFill>
        <p:spPr bwMode="auto">
          <a:xfrm>
            <a:off x="287779" y="1513411"/>
            <a:ext cx="2217495" cy="1392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0" name="Picture 10" descr="Convert any file to pdf and pdf to word,excel,jpeg,pptx,tif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3828" y="3363838"/>
            <a:ext cx="1817451" cy="1393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2" name="Picture 12" descr="TOP 12 phần mềm đọc file PDF miễn phí trên máy tính Windows, Macbook -  Thegioididong.com"/>
          <p:cNvPicPr>
            <a:picLocks noChangeAspect="1" noChangeArrowheads="1"/>
          </p:cNvPicPr>
          <p:nvPr/>
        </p:nvPicPr>
        <p:blipFill rotWithShape="1">
          <a:blip r:embed="rId7">
            <a:extLst>
              <a:ext uri="{28A0092B-C50C-407E-A947-70E740481C1C}">
                <a14:useLocalDpi xmlns:a14="http://schemas.microsoft.com/office/drawing/2010/main" val="0"/>
              </a:ext>
            </a:extLst>
          </a:blip>
          <a:srcRect l="8470" t="4075" r="15034"/>
          <a:stretch/>
        </p:blipFill>
        <p:spPr bwMode="auto">
          <a:xfrm>
            <a:off x="3412558" y="3800141"/>
            <a:ext cx="2046315" cy="133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4" name="Picture 14" descr="Làm thế nào để download file an toàn, hạn chế lỗi và tránh viru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201" r="12592"/>
          <a:stretch/>
        </p:blipFill>
        <p:spPr bwMode="auto">
          <a:xfrm>
            <a:off x="5940152" y="3363838"/>
            <a:ext cx="2106638" cy="13993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6159" y="1431844"/>
            <a:ext cx="2186208" cy="1539583"/>
          </a:xfrm>
          <a:prstGeom prst="rect">
            <a:avLst/>
          </a:prstGeom>
        </p:spPr>
      </p:pic>
      <p:sp>
        <p:nvSpPr>
          <p:cNvPr id="64" name="Down Arrow 63"/>
          <p:cNvSpPr/>
          <p:nvPr/>
        </p:nvSpPr>
        <p:spPr bwMode="gray">
          <a:xfrm rot="5400000">
            <a:off x="3035942" y="1632931"/>
            <a:ext cx="158623" cy="115388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Down Arrow 65"/>
          <p:cNvSpPr/>
          <p:nvPr/>
        </p:nvSpPr>
        <p:spPr bwMode="gray">
          <a:xfrm rot="16200000">
            <a:off x="5709908" y="1628653"/>
            <a:ext cx="158623" cy="115388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Down Arrow 66"/>
          <p:cNvSpPr/>
          <p:nvPr/>
        </p:nvSpPr>
        <p:spPr bwMode="gray">
          <a:xfrm rot="3063200">
            <a:off x="3283201" y="2663484"/>
            <a:ext cx="158623" cy="960465"/>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Down Arrow 68"/>
          <p:cNvSpPr/>
          <p:nvPr/>
        </p:nvSpPr>
        <p:spPr bwMode="gray">
          <a:xfrm rot="18588204">
            <a:off x="5514552" y="2658687"/>
            <a:ext cx="158623" cy="960465"/>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Down Arrow 69"/>
          <p:cNvSpPr/>
          <p:nvPr/>
        </p:nvSpPr>
        <p:spPr bwMode="gray">
          <a:xfrm>
            <a:off x="4375140" y="2795592"/>
            <a:ext cx="158623" cy="94571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45106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 xmlns:a16="http://schemas.microsoft.com/office/drawing/2014/main" id="{760055E7-B764-4606-8AE2-49D9FD438604}"/>
              </a:ext>
            </a:extLst>
          </p:cNvPr>
          <p:cNvSpPr txBox="1"/>
          <p:nvPr/>
        </p:nvSpPr>
        <p:spPr>
          <a:xfrm>
            <a:off x="1691682" y="319643"/>
            <a:ext cx="4616970" cy="369332"/>
          </a:xfrm>
          <a:prstGeom prst="rect">
            <a:avLst/>
          </a:prstGeom>
          <a:noFill/>
        </p:spPr>
        <p:txBody>
          <a:bodyPr wrap="none" rtlCol="0">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17" name="圆角矩形 11">
            <a:extLst>
              <a:ext uri="{FF2B5EF4-FFF2-40B4-BE49-F238E27FC236}">
                <a16:creationId xmlns="" xmlns:a16="http://schemas.microsoft.com/office/drawing/2014/main"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Liên</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kết</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VnPay</a:t>
            </a:r>
            <a:endParaRPr lang="zh-CN" altLang="en-US" b="1" dirty="0">
              <a:solidFill>
                <a:schemeClr val="tx1"/>
              </a:solidFill>
              <a:latin typeface="Consolas" panose="020B0609020204030204" pitchFamily="49" charset="0"/>
              <a:ea typeface="微软雅黑" panose="020B0503020204020204" pitchFamily="34" charset="-122"/>
            </a:endParaRPr>
          </a:p>
        </p:txBody>
      </p:sp>
      <p:pic>
        <p:nvPicPr>
          <p:cNvPr id="18" name="Picture 17" descr="Icon&#10;&#10;Description automatically generated">
            <a:extLst>
              <a:ext uri="{FF2B5EF4-FFF2-40B4-BE49-F238E27FC236}">
                <a16:creationId xmlns="" xmlns:a16="http://schemas.microsoft.com/office/drawing/2014/main"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4" y="838437"/>
            <a:ext cx="408447" cy="408447"/>
          </a:xfrm>
          <a:prstGeom prst="rect">
            <a:avLst/>
          </a:prstGeom>
        </p:spPr>
      </p:pic>
      <p:pic>
        <p:nvPicPr>
          <p:cNvPr id="6146" name="Picture 2" descr="Đăng ký VNPAY cho cửa hàng | HƯỚNG DẪN CHI TIẾ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9" y="2139702"/>
            <a:ext cx="1988602" cy="16423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9" name="Picture 48"/>
          <p:cNvPicPr/>
          <p:nvPr/>
        </p:nvPicPr>
        <p:blipFill>
          <a:blip r:embed="rId5">
            <a:extLst>
              <a:ext uri="{28A0092B-C50C-407E-A947-70E740481C1C}">
                <a14:useLocalDpi xmlns:a14="http://schemas.microsoft.com/office/drawing/2010/main" val="0"/>
              </a:ext>
            </a:extLst>
          </a:blip>
          <a:stretch>
            <a:fillRect/>
          </a:stretch>
        </p:blipFill>
        <p:spPr>
          <a:xfrm>
            <a:off x="2627783" y="1491630"/>
            <a:ext cx="6235645" cy="3096344"/>
          </a:xfrm>
          <a:prstGeom prst="rect">
            <a:avLst/>
          </a:prstGeom>
        </p:spPr>
      </p:pic>
      <p:sp>
        <p:nvSpPr>
          <p:cNvPr id="51" name="Down Arrow 50"/>
          <p:cNvSpPr/>
          <p:nvPr/>
        </p:nvSpPr>
        <p:spPr bwMode="gray">
          <a:xfrm rot="16200000">
            <a:off x="2199316" y="2783876"/>
            <a:ext cx="158623" cy="51185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4923651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blipFill rotWithShape="1">
          <a:blip xmlns:r="http://schemas.openxmlformats.org/officeDocument/2006/relationships" r:embed="rId1"/>
          <a:stretch>
            <a:fillRect b="-3000"/>
          </a:stretch>
        </a:blipFill>
        <a:ln w="19050" cap="flat" cmpd="sng" algn="ctr">
          <a:solidFill>
            <a:srgbClr val="C00000"/>
          </a:solidFill>
          <a:prstDash val="solid"/>
        </a:ln>
        <a:effectLst/>
      </a:spPr>
      <a:bodyPr anchor="ctr"/>
      <a:lstStyle>
        <a:defPPr marL="0" marR="0" indent="0" algn="ctr" defTabSz="914400" eaLnBrk="1" fontAlgn="auto" latinLnBrk="0" hangingPunct="1">
          <a:lnSpc>
            <a:spcPct val="120000"/>
          </a:lnSpc>
          <a:spcBef>
            <a:spcPts val="0"/>
          </a:spcBef>
          <a:spcAft>
            <a:spcPts val="0"/>
          </a:spcAft>
          <a:buClrTx/>
          <a:buSzTx/>
          <a:buFontTx/>
          <a:buNone/>
          <a:defRPr kumimoji="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5727</TotalTime>
  <Words>546</Words>
  <Application>Microsoft Office PowerPoint</Application>
  <PresentationFormat>On-screen Show (16:9)</PresentationFormat>
  <Paragraphs>115</Paragraphs>
  <Slides>21</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微软雅黑</vt:lpstr>
      <vt:lpstr>宋体</vt:lpstr>
      <vt:lpstr>Arial</vt:lpstr>
      <vt:lpstr>Calibri</vt:lpstr>
      <vt:lpstr>Consolas</vt:lpstr>
      <vt:lpstr>Impact</vt:lpstr>
      <vt:lpstr>Tahoma</vt:lpstr>
      <vt:lpstr>Times New Roman</vt:lpstr>
      <vt:lpstr>Wingdings</vt:lpstr>
      <vt:lpstr>造字工房悦黑体验版常规体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account</cp:lastModifiedBy>
  <cp:revision>226</cp:revision>
  <dcterms:created xsi:type="dcterms:W3CDTF">2014-08-10T04:03:00Z</dcterms:created>
  <dcterms:modified xsi:type="dcterms:W3CDTF">2024-05-18T08:28:00Z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